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301" r:id="rId2"/>
    <p:sldId id="300" r:id="rId3"/>
    <p:sldId id="302" r:id="rId4"/>
    <p:sldId id="257" r:id="rId5"/>
    <p:sldId id="284" r:id="rId6"/>
    <p:sldId id="259" r:id="rId7"/>
    <p:sldId id="303" r:id="rId8"/>
    <p:sldId id="304" r:id="rId9"/>
    <p:sldId id="286" r:id="rId10"/>
    <p:sldId id="308" r:id="rId11"/>
    <p:sldId id="309" r:id="rId12"/>
    <p:sldId id="310" r:id="rId13"/>
    <p:sldId id="311" r:id="rId14"/>
    <p:sldId id="312" r:id="rId15"/>
    <p:sldId id="313" r:id="rId16"/>
    <p:sldId id="315" r:id="rId17"/>
    <p:sldId id="337" r:id="rId18"/>
    <p:sldId id="336" r:id="rId19"/>
    <p:sldId id="338" r:id="rId20"/>
    <p:sldId id="322" r:id="rId21"/>
    <p:sldId id="324" r:id="rId22"/>
    <p:sldId id="325" r:id="rId23"/>
    <p:sldId id="326" r:id="rId24"/>
    <p:sldId id="333" r:id="rId25"/>
    <p:sldId id="339" r:id="rId26"/>
    <p:sldId id="332" r:id="rId27"/>
    <p:sldId id="335" r:id="rId28"/>
    <p:sldId id="341" r:id="rId29"/>
    <p:sldId id="340" r:id="rId30"/>
    <p:sldId id="306" r:id="rId31"/>
    <p:sldId id="331" r:id="rId32"/>
    <p:sldId id="282"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71" autoAdjust="0"/>
  </p:normalViewPr>
  <p:slideViewPr>
    <p:cSldViewPr>
      <p:cViewPr>
        <p:scale>
          <a:sx n="68" d="100"/>
          <a:sy n="68" d="100"/>
        </p:scale>
        <p:origin x="-1128"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E1F448-9176-498F-87D0-0D170A3E356C}" type="datetimeFigureOut">
              <a:rPr lang="en-US" smtClean="0"/>
              <a:pPr/>
              <a:t>4/3/19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8754C77-2195-4627-B922-D528B90C0B2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8754C77-2195-4627-B922-D528B90C0B2C}" type="slidenum">
              <a:rPr lang="en-US" smtClean="0"/>
              <a:pPr/>
              <a:t>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8E0BF8D9-79BD-4C92-987D-467E88C8F475}" type="datetimeFigureOut">
              <a:rPr lang="en-IN" smtClean="0"/>
              <a:pPr/>
              <a:t>03-04-2019</a:t>
            </a:fld>
            <a:endParaRPr lang="en-IN"/>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IN"/>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E1C36062-6E83-4DEB-9927-580DBA0FF832}" type="slidenum">
              <a:rPr lang="en-IN" smtClean="0"/>
              <a:pPr/>
              <a:t>‹#›</a:t>
            </a:fld>
            <a:endParaRPr lang="en-IN"/>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C36062-6E83-4DEB-9927-580DBA0FF832}" type="slidenum">
              <a:rPr lang="en-IN" smtClean="0"/>
              <a:pPr/>
              <a:t>‹#›</a:t>
            </a:fld>
            <a:endParaRPr lang="en-IN"/>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7" name="Slide Number Placeholder 6"/>
          <p:cNvSpPr>
            <a:spLocks noGrp="1"/>
          </p:cNvSpPr>
          <p:nvPr>
            <p:ph type="sldNum" sz="quarter" idx="12"/>
          </p:nvPr>
        </p:nvSpPr>
        <p:spPr/>
        <p:txBody>
          <a:bodyPr/>
          <a:lstStyle/>
          <a:p>
            <a:fld id="{E1C36062-6E83-4DEB-9927-580DBA0FF832}" type="slidenum">
              <a:rPr lang="en-IN" smtClean="0"/>
              <a:pPr/>
              <a:t>‹#›</a:t>
            </a:fld>
            <a:endParaRPr lang="en-IN"/>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E0BF8D9-79BD-4C92-987D-467E88C8F475}" type="datetimeFigureOut">
              <a:rPr lang="en-IN" smtClean="0"/>
              <a:pPr/>
              <a:t>03-04-2019</a:t>
            </a:fld>
            <a:endParaRPr lang="en-IN"/>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IN"/>
          </a:p>
        </p:txBody>
      </p:sp>
      <p:sp>
        <p:nvSpPr>
          <p:cNvPr id="7" name="Slide Number Placeholder 6"/>
          <p:cNvSpPr>
            <a:spLocks noGrp="1"/>
          </p:cNvSpPr>
          <p:nvPr>
            <p:ph type="sldNum" sz="quarter" idx="12"/>
          </p:nvPr>
        </p:nvSpPr>
        <p:spPr/>
        <p:txBody>
          <a:bodyPr/>
          <a:lstStyle/>
          <a:p>
            <a:fld id="{E1C36062-6E83-4DEB-9927-580DBA0FF832}" type="slidenum">
              <a:rPr lang="en-IN" smtClean="0"/>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8E0BF8D9-79BD-4C92-987D-467E88C8F475}" type="datetimeFigureOut">
              <a:rPr lang="en-IN" smtClean="0"/>
              <a:pPr/>
              <a:t>03-04-2019</a:t>
            </a:fld>
            <a:endParaRPr lang="en-IN"/>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IN"/>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E1C36062-6E83-4DEB-9927-580DBA0FF832}"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utorialspoint.com/python/"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5" Type="http://schemas.openxmlformats.org/officeDocument/2006/relationships/hyperlink" Target="https://realpython.com/tutorials/flask/" TargetMode="External"/><Relationship Id="rId4" Type="http://schemas.openxmlformats.org/officeDocument/2006/relationships/hyperlink" Target="https://www.w3schools.com/bootstrap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20688"/>
            <a:ext cx="7024744" cy="1143000"/>
          </a:xfrm>
        </p:spPr>
        <p:txBody>
          <a:bodyPr>
            <a:normAutofit fontScale="90000"/>
          </a:bodyPr>
          <a:lstStyle/>
          <a:p>
            <a:r>
              <a:rPr lang="en-IN" dirty="0"/>
              <a:t>	</a:t>
            </a:r>
            <a:r>
              <a:rPr lang="en-IN" dirty="0" smtClean="0"/>
              <a:t>		</a:t>
            </a:r>
            <a:r>
              <a:rPr lang="en-IN" sz="2200" dirty="0" smtClean="0">
                <a:solidFill>
                  <a:schemeClr val="tx1"/>
                </a:solidFill>
              </a:rPr>
              <a:t/>
            </a:r>
            <a:br>
              <a:rPr lang="en-IN" sz="2200" dirty="0" smtClean="0">
                <a:solidFill>
                  <a:schemeClr val="tx1"/>
                </a:solidFill>
              </a:rPr>
            </a:br>
            <a:r>
              <a:rPr lang="en-IN" dirty="0"/>
              <a:t> </a:t>
            </a:r>
            <a:r>
              <a:rPr lang="en-IN" dirty="0" smtClean="0"/>
              <a:t>              </a:t>
            </a:r>
            <a:r>
              <a:rPr lang="en-IN" b="1" u="sng" dirty="0" smtClean="0">
                <a:solidFill>
                  <a:schemeClr val="tx1"/>
                </a:solidFill>
                <a:latin typeface="Times New Roman" panose="02020603050405020304" pitchFamily="18" charset="0"/>
                <a:cs typeface="Times New Roman" panose="02020603050405020304" pitchFamily="18" charset="0"/>
              </a:rPr>
              <a:t>E-COMMERCE</a:t>
            </a:r>
            <a:br>
              <a:rPr lang="en-IN" b="1" u="sng" dirty="0" smtClean="0">
                <a:solidFill>
                  <a:schemeClr val="tx1"/>
                </a:solidFill>
                <a:latin typeface="Times New Roman" panose="02020603050405020304" pitchFamily="18" charset="0"/>
                <a:cs typeface="Times New Roman" panose="02020603050405020304" pitchFamily="18" charset="0"/>
              </a:rPr>
            </a:br>
            <a:r>
              <a:rPr lang="en-IN" b="1" dirty="0" smtClean="0">
                <a:solidFill>
                  <a:schemeClr val="tx1"/>
                </a:solidFill>
                <a:latin typeface="Times New Roman" panose="02020603050405020304" pitchFamily="18" charset="0"/>
                <a:cs typeface="Times New Roman" panose="02020603050405020304" pitchFamily="18" charset="0"/>
              </a:rPr>
              <a:t>         </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15616" y="2420888"/>
            <a:ext cx="6777317" cy="3985668"/>
          </a:xfrm>
        </p:spPr>
        <p:txBody>
          <a:bodyPr>
            <a:normAutofit fontScale="92500" lnSpcReduction="10000"/>
          </a:bodyPr>
          <a:lstStyle/>
          <a:p>
            <a:pPr marL="68580" indent="0">
              <a:buNone/>
            </a:pPr>
            <a:endParaRPr lang="en-IN" dirty="0" smtClean="0"/>
          </a:p>
          <a:p>
            <a:pPr marL="68580" indent="0">
              <a:buNone/>
            </a:pPr>
            <a:endParaRPr lang="en-IN" dirty="0"/>
          </a:p>
          <a:p>
            <a:pPr marL="68580" indent="0">
              <a:buNone/>
            </a:pPr>
            <a:endParaRPr lang="en-US" sz="1600" dirty="0" smtClean="0">
              <a:latin typeface="Times New Roman" panose="02020603050405020304" pitchFamily="18" charset="0"/>
              <a:cs typeface="Times New Roman" panose="02020603050405020304" pitchFamily="18" charset="0"/>
            </a:endParaRPr>
          </a:p>
          <a:p>
            <a:pPr marL="68580" indent="0">
              <a:buNone/>
            </a:pPr>
            <a:r>
              <a:rPr lang="en-US" sz="1700" dirty="0" smtClean="0">
                <a:latin typeface="Times New Roman" panose="02020603050405020304" pitchFamily="18" charset="0"/>
                <a:cs typeface="Times New Roman" panose="02020603050405020304" pitchFamily="18" charset="0"/>
              </a:rPr>
              <a:t>           </a:t>
            </a:r>
            <a:r>
              <a:rPr lang="en-US" sz="1700" b="1" dirty="0" smtClean="0">
                <a:latin typeface="Times New Roman" panose="02020603050405020304" pitchFamily="18" charset="0"/>
                <a:cs typeface="Times New Roman" panose="02020603050405020304" pitchFamily="18" charset="0"/>
              </a:rPr>
              <a:t>DEPARTMENT OF COMPUTER SCIENCE AND ENGINEERING</a:t>
            </a:r>
          </a:p>
          <a:p>
            <a:pPr marL="68580" indent="0">
              <a:buNone/>
            </a:pPr>
            <a:r>
              <a:rPr lang="en-US" sz="1700" b="1" dirty="0" smtClean="0">
                <a:latin typeface="Times New Roman" panose="02020603050405020304" pitchFamily="18" charset="0"/>
                <a:cs typeface="Times New Roman" panose="02020603050405020304" pitchFamily="18" charset="0"/>
              </a:rPr>
              <a:t>                        NARASARAOPRTA ENGINEERING COLLEGE</a:t>
            </a:r>
          </a:p>
          <a:p>
            <a:pPr marL="68580" indent="0">
              <a:buNone/>
            </a:pPr>
            <a:r>
              <a:rPr lang="en-US" sz="1700" b="1" dirty="0" smtClean="0">
                <a:latin typeface="Times New Roman" panose="02020603050405020304" pitchFamily="18" charset="0"/>
                <a:cs typeface="Times New Roman" panose="02020603050405020304" pitchFamily="18" charset="0"/>
              </a:rPr>
              <a:t>                   (</a:t>
            </a:r>
            <a:r>
              <a:rPr lang="en-US" sz="1700" b="1" dirty="0" err="1" smtClean="0">
                <a:latin typeface="Times New Roman" panose="02020603050405020304" pitchFamily="18" charset="0"/>
                <a:cs typeface="Times New Roman" panose="02020603050405020304" pitchFamily="18" charset="0"/>
              </a:rPr>
              <a:t>Afillated</a:t>
            </a:r>
            <a:r>
              <a:rPr lang="en-US" sz="1700" b="1" dirty="0" smtClean="0">
                <a:latin typeface="Times New Roman" panose="02020603050405020304" pitchFamily="18" charset="0"/>
                <a:cs typeface="Times New Roman" panose="02020603050405020304" pitchFamily="18" charset="0"/>
              </a:rPr>
              <a:t> to J.N.T.U  </a:t>
            </a:r>
            <a:r>
              <a:rPr lang="en-US" sz="1700" b="1" dirty="0" err="1" smtClean="0">
                <a:latin typeface="Times New Roman" panose="02020603050405020304" pitchFamily="18" charset="0"/>
                <a:cs typeface="Times New Roman" panose="02020603050405020304" pitchFamily="18" charset="0"/>
              </a:rPr>
              <a:t>kakinada,Approved</a:t>
            </a:r>
            <a:r>
              <a:rPr lang="en-US" sz="1700" b="1" dirty="0" smtClean="0">
                <a:latin typeface="Times New Roman" panose="02020603050405020304" pitchFamily="18" charset="0"/>
                <a:cs typeface="Times New Roman" panose="02020603050405020304" pitchFamily="18" charset="0"/>
              </a:rPr>
              <a:t> by A.I.C.T.E)</a:t>
            </a:r>
          </a:p>
          <a:p>
            <a:pPr marL="68580" indent="0">
              <a:buNone/>
            </a:pPr>
            <a:r>
              <a:rPr lang="en-US" sz="1700" b="1" dirty="0" smtClean="0">
                <a:latin typeface="Times New Roman" panose="02020603050405020304" pitchFamily="18" charset="0"/>
                <a:cs typeface="Times New Roman" panose="02020603050405020304" pitchFamily="18" charset="0"/>
              </a:rPr>
              <a:t>                                             </a:t>
            </a:r>
            <a:r>
              <a:rPr lang="en-US" sz="1700" b="1" dirty="0" err="1" smtClean="0">
                <a:latin typeface="Times New Roman" panose="02020603050405020304" pitchFamily="18" charset="0"/>
                <a:cs typeface="Times New Roman" panose="02020603050405020304" pitchFamily="18" charset="0"/>
              </a:rPr>
              <a:t>Narasaraopeta,Guntur</a:t>
            </a:r>
            <a:r>
              <a:rPr lang="en-US" sz="1700" b="1" dirty="0" smtClean="0">
                <a:latin typeface="Times New Roman" panose="02020603050405020304" pitchFamily="18" charset="0"/>
                <a:cs typeface="Times New Roman" panose="02020603050405020304" pitchFamily="18" charset="0"/>
              </a:rPr>
              <a:t>.</a:t>
            </a:r>
          </a:p>
          <a:p>
            <a:pPr marL="68580" indent="0">
              <a:buNone/>
            </a:pPr>
            <a:endParaRPr lang="en-US" sz="1600" dirty="0" smtClean="0">
              <a:latin typeface="Times New Roman" panose="02020603050405020304" pitchFamily="18" charset="0"/>
              <a:cs typeface="Times New Roman" panose="02020603050405020304" pitchFamily="18" charset="0"/>
            </a:endParaRPr>
          </a:p>
          <a:p>
            <a:pPr marL="68580" indent="0">
              <a:buNone/>
            </a:pPr>
            <a:r>
              <a:rPr lang="en-US" sz="1600" dirty="0" smtClean="0">
                <a:latin typeface="Times New Roman" panose="02020603050405020304" pitchFamily="18" charset="0"/>
                <a:cs typeface="Times New Roman" panose="02020603050405020304" pitchFamily="18" charset="0"/>
              </a:rPr>
              <a:t>Project Guide</a:t>
            </a:r>
            <a:r>
              <a:rPr lang="en-US" sz="1600" smtClean="0">
                <a:latin typeface="Times New Roman" panose="02020603050405020304" pitchFamily="18" charset="0"/>
                <a:cs typeface="Times New Roman" panose="02020603050405020304" pitchFamily="18" charset="0"/>
              </a:rPr>
              <a:t>:                                                 </a:t>
            </a:r>
            <a:r>
              <a:rPr lang="en-US" sz="1600" smtClean="0">
                <a:latin typeface="Times New Roman" panose="02020603050405020304" pitchFamily="18" charset="0"/>
                <a:cs typeface="Times New Roman" panose="02020603050405020304" pitchFamily="18" charset="0"/>
              </a:rPr>
              <a:t>Presented</a:t>
            </a:r>
            <a:r>
              <a:rPr lang="en-US" sz="160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By:</a:t>
            </a:r>
            <a:endParaRPr lang="en-US" sz="1600" dirty="0">
              <a:latin typeface="Times New Roman" panose="02020603050405020304" pitchFamily="18" charset="0"/>
              <a:cs typeface="Times New Roman" panose="02020603050405020304" pitchFamily="18" charset="0"/>
            </a:endParaRPr>
          </a:p>
          <a:p>
            <a:pPr marL="68580" indent="0">
              <a:buNone/>
            </a:pPr>
            <a:r>
              <a:rPr lang="en-IN" sz="1900" b="1" dirty="0" smtClean="0"/>
              <a:t>B.ANISRI</a:t>
            </a:r>
            <a:r>
              <a:rPr lang="en-IN" b="1" dirty="0" smtClean="0"/>
              <a:t>,</a:t>
            </a:r>
            <a:r>
              <a:rPr lang="en-IN" sz="1300" b="1" dirty="0" smtClean="0"/>
              <a:t>M.TECH</a:t>
            </a:r>
            <a:r>
              <a:rPr lang="en-IN" sz="1400" dirty="0" smtClean="0"/>
              <a:t>.</a:t>
            </a:r>
            <a:r>
              <a:rPr lang="en-IN" dirty="0" smtClean="0"/>
              <a:t>	                     </a:t>
            </a:r>
            <a:r>
              <a:rPr lang="en-IN" sz="1700" b="1" dirty="0" smtClean="0">
                <a:latin typeface="Times New Roman" panose="02020603050405020304" pitchFamily="18" charset="0"/>
                <a:cs typeface="Times New Roman" panose="02020603050405020304" pitchFamily="18" charset="0"/>
              </a:rPr>
              <a:t>SK.MOHAMMAD    (15471A05G8)</a:t>
            </a:r>
          </a:p>
          <a:p>
            <a:pPr marL="68580" indent="0">
              <a:buNone/>
            </a:pPr>
            <a:r>
              <a:rPr lang="en-IN" sz="1600" b="1" dirty="0" smtClean="0">
                <a:latin typeface="Times New Roman" panose="02020603050405020304" pitchFamily="18" charset="0"/>
                <a:cs typeface="Times New Roman" panose="02020603050405020304" pitchFamily="18" charset="0"/>
              </a:rPr>
              <a:t>   </a:t>
            </a:r>
            <a:r>
              <a:rPr lang="en-IN" sz="1600" b="1" dirty="0" err="1" smtClean="0">
                <a:latin typeface="Times New Roman" panose="02020603050405020304" pitchFamily="18" charset="0"/>
                <a:cs typeface="Times New Roman" panose="02020603050405020304" pitchFamily="18" charset="0"/>
              </a:rPr>
              <a:t>Asst.Professor</a:t>
            </a:r>
            <a:r>
              <a:rPr lang="en-IN" sz="1600" b="1" dirty="0" smtClean="0">
                <a:latin typeface="Times New Roman" panose="02020603050405020304" pitchFamily="18" charset="0"/>
                <a:cs typeface="Times New Roman" panose="02020603050405020304" pitchFamily="18" charset="0"/>
              </a:rPr>
              <a:t>                                            </a:t>
            </a:r>
            <a:r>
              <a:rPr lang="en-IN" sz="1700" b="1" dirty="0" smtClean="0">
                <a:latin typeface="Times New Roman" panose="02020603050405020304" pitchFamily="18" charset="0"/>
                <a:cs typeface="Times New Roman" panose="02020603050405020304" pitchFamily="18" charset="0"/>
              </a:rPr>
              <a:t>R.MAHESH	               (15471A05D4)</a:t>
            </a:r>
          </a:p>
          <a:p>
            <a:pPr marL="68580" indent="0">
              <a:buNone/>
            </a:pPr>
            <a:r>
              <a:rPr lang="en-IN" sz="1700" b="1" dirty="0">
                <a:latin typeface="Times New Roman" panose="02020603050405020304" pitchFamily="18" charset="0"/>
                <a:cs typeface="Times New Roman" panose="02020603050405020304" pitchFamily="18" charset="0"/>
              </a:rPr>
              <a:t>	</a:t>
            </a:r>
            <a:r>
              <a:rPr lang="en-IN" sz="1700" b="1" dirty="0" smtClean="0">
                <a:latin typeface="Times New Roman" panose="02020603050405020304" pitchFamily="18" charset="0"/>
                <a:cs typeface="Times New Roman" panose="02020603050405020304" pitchFamily="18" charset="0"/>
              </a:rPr>
              <a:t>		              R.SHYAM                  (15471A05E3)</a:t>
            </a:r>
          </a:p>
          <a:p>
            <a:pPr marL="68580" indent="0">
              <a:buNone/>
            </a:pPr>
            <a:r>
              <a:rPr lang="en-IN" sz="1700" b="1" dirty="0">
                <a:latin typeface="Times New Roman" panose="02020603050405020304" pitchFamily="18" charset="0"/>
                <a:cs typeface="Times New Roman" panose="02020603050405020304" pitchFamily="18" charset="0"/>
              </a:rPr>
              <a:t>	</a:t>
            </a:r>
            <a:r>
              <a:rPr lang="en-IN" sz="1700" b="1" dirty="0" smtClean="0">
                <a:latin typeface="Times New Roman" panose="02020603050405020304" pitchFamily="18" charset="0"/>
                <a:cs typeface="Times New Roman" panose="02020603050405020304" pitchFamily="18" charset="0"/>
              </a:rPr>
              <a:t>		              Y.SRIKANTH            (15471A05C4)</a:t>
            </a:r>
          </a:p>
        </p:txBody>
      </p:sp>
      <p:pic>
        <p:nvPicPr>
          <p:cNvPr id="4" name="Picture 2" descr="C:\Users\userr\Desktop\download.jpg"/>
          <p:cNvPicPr>
            <a:picLocks noChangeAspect="1" noChangeArrowheads="1"/>
          </p:cNvPicPr>
          <p:nvPr/>
        </p:nvPicPr>
        <p:blipFill>
          <a:blip r:embed="rId2" cstate="print"/>
          <a:srcRect/>
          <a:stretch>
            <a:fillRect/>
          </a:stretch>
        </p:blipFill>
        <p:spPr bwMode="auto">
          <a:xfrm>
            <a:off x="3563888" y="1268760"/>
            <a:ext cx="2095500" cy="1914525"/>
          </a:xfrm>
          <a:prstGeom prst="rect">
            <a:avLst/>
          </a:prstGeom>
          <a:noFill/>
        </p:spPr>
      </p:pic>
    </p:spTree>
    <p:extLst>
      <p:ext uri="{BB962C8B-B14F-4D97-AF65-F5344CB8AC3E}">
        <p14:creationId xmlns="" xmlns:p14="http://schemas.microsoft.com/office/powerpoint/2010/main" val="3154768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548680"/>
            <a:ext cx="7560840" cy="5904656"/>
          </a:xfrm>
        </p:spPr>
        <p:txBody>
          <a:bodyPr/>
          <a:lstStyle/>
          <a:p>
            <a:pPr>
              <a:buNone/>
            </a:pPr>
            <a:r>
              <a:rPr lang="en-US" sz="2800" b="1" dirty="0" smtClean="0">
                <a:latin typeface="Calibri"/>
                <a:ea typeface="Calibri"/>
                <a:cs typeface="Times New Roman"/>
              </a:rPr>
              <a:t>Admin:</a:t>
            </a:r>
          </a:p>
          <a:p>
            <a:pPr>
              <a:buNone/>
            </a:pPr>
            <a:endParaRPr lang="en-US" dirty="0" smtClean="0">
              <a:latin typeface="Calibri"/>
              <a:ea typeface="Calibri"/>
              <a:cs typeface="Times New Roman"/>
            </a:endParaRPr>
          </a:p>
          <a:p>
            <a:pPr>
              <a:buNone/>
            </a:pPr>
            <a:endParaRPr lang="en-US" dirty="0" smtClean="0">
              <a:latin typeface="Calibri"/>
              <a:ea typeface="Calibri"/>
              <a:cs typeface="Times New Roman"/>
            </a:endParaRPr>
          </a:p>
          <a:p>
            <a:pPr>
              <a:buNone/>
            </a:pPr>
            <a:endParaRPr lang="en-US" dirty="0" smtClean="0">
              <a:latin typeface="Calibri"/>
              <a:ea typeface="Calibri"/>
              <a:cs typeface="Times New Roman"/>
            </a:endParaRPr>
          </a:p>
          <a:p>
            <a:pPr>
              <a:buNone/>
            </a:pPr>
            <a:endParaRPr lang="en-US" dirty="0" smtClean="0">
              <a:latin typeface="Calibri"/>
              <a:ea typeface="Calibri"/>
              <a:cs typeface="Times New Roman"/>
            </a:endParaRPr>
          </a:p>
          <a:p>
            <a:pPr>
              <a:buNone/>
            </a:pPr>
            <a:r>
              <a:rPr lang="en-US" sz="2800" b="1" dirty="0" smtClean="0">
                <a:latin typeface="Times New Roman" pitchFamily="18" charset="0"/>
                <a:ea typeface="Calibri"/>
                <a:cs typeface="Times New Roman" pitchFamily="18" charset="0"/>
              </a:rPr>
              <a:t>Product:</a:t>
            </a:r>
          </a:p>
          <a:p>
            <a:pPr>
              <a:buNone/>
            </a:pPr>
            <a:endParaRPr lang="en-US" dirty="0" smtClean="0">
              <a:latin typeface="Calibri"/>
              <a:ea typeface="Calibri"/>
              <a:cs typeface="Times New Roman"/>
            </a:endParaRPr>
          </a:p>
          <a:p>
            <a:pPr>
              <a:buNone/>
            </a:pPr>
            <a:endParaRPr lang="en-US" dirty="0" smtClean="0">
              <a:latin typeface="Calibri"/>
              <a:ea typeface="Calibri"/>
              <a:cs typeface="Times New Roman"/>
            </a:endParaRPr>
          </a:p>
        </p:txBody>
      </p:sp>
      <p:graphicFrame>
        <p:nvGraphicFramePr>
          <p:cNvPr id="5" name="Table 4"/>
          <p:cNvGraphicFramePr>
            <a:graphicFrameLocks noGrp="1"/>
          </p:cNvGraphicFramePr>
          <p:nvPr/>
        </p:nvGraphicFramePr>
        <p:xfrm>
          <a:off x="1115616" y="1268760"/>
          <a:ext cx="6912768" cy="1189504"/>
        </p:xfrm>
        <a:graphic>
          <a:graphicData uri="http://schemas.openxmlformats.org/drawingml/2006/table">
            <a:tbl>
              <a:tblPr firstRow="1" bandRow="1">
                <a:tableStyleId>{5C22544A-7EE6-4342-B048-85BDC9FD1C3A}</a:tableStyleId>
              </a:tblPr>
              <a:tblGrid>
                <a:gridCol w="1728192"/>
                <a:gridCol w="1728192"/>
                <a:gridCol w="1728192"/>
                <a:gridCol w="1728192"/>
              </a:tblGrid>
              <a:tr h="447824">
                <a:tc>
                  <a:txBody>
                    <a:bodyPr/>
                    <a:lstStyle/>
                    <a:p>
                      <a:pPr marL="0" marR="0">
                        <a:lnSpc>
                          <a:spcPct val="107000"/>
                        </a:lnSpc>
                        <a:spcBef>
                          <a:spcPts val="0"/>
                        </a:spcBef>
                        <a:spcAft>
                          <a:spcPts val="0"/>
                        </a:spcAft>
                      </a:pPr>
                      <a:r>
                        <a:rPr lang="en-IN" sz="11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gn="l">
                        <a:lnSpc>
                          <a:spcPct val="107000"/>
                        </a:lnSpc>
                        <a:spcBef>
                          <a:spcPts val="0"/>
                        </a:spcBef>
                        <a:spcAft>
                          <a:spcPts val="0"/>
                        </a:spcAft>
                      </a:pPr>
                      <a:r>
                        <a:rPr lang="en-IN" sz="1100" dirty="0" err="1">
                          <a:solidFill>
                            <a:srgbClr val="000000"/>
                          </a:solidFill>
                          <a:latin typeface="Calibri"/>
                          <a:ea typeface="Times New Roman"/>
                          <a:cs typeface="Calibri"/>
                        </a:rPr>
                        <a:t>ad_email</a:t>
                      </a:r>
                      <a:endParaRPr lang="en-US" sz="1100" dirty="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dirty="0">
                          <a:solidFill>
                            <a:srgbClr val="000000"/>
                          </a:solidFill>
                          <a:latin typeface="Calibri"/>
                          <a:ea typeface="Times New Roman"/>
                          <a:cs typeface="Calibri"/>
                        </a:rPr>
                        <a:t>Text</a:t>
                      </a:r>
                      <a:endParaRPr lang="en-US" sz="1100" dirty="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dirty="0" err="1">
                          <a:solidFill>
                            <a:srgbClr val="000000"/>
                          </a:solidFill>
                          <a:latin typeface="Calibri"/>
                          <a:ea typeface="Times New Roman"/>
                          <a:cs typeface="Calibri"/>
                        </a:rPr>
                        <a:t>NotNull</a:t>
                      </a:r>
                      <a:endParaRPr lang="en-US" sz="1100" dirty="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dirty="0">
                          <a:solidFill>
                            <a:srgbClr val="000000"/>
                          </a:solidFill>
                          <a:latin typeface="Calibri"/>
                          <a:ea typeface="Times New Roman"/>
                          <a:cs typeface="Calibri"/>
                        </a:rPr>
                        <a:t>Email of admin</a:t>
                      </a:r>
                      <a:endParaRPr lang="en-US" sz="1100" dirty="0">
                        <a:latin typeface="Calibri"/>
                        <a:ea typeface="Calibri"/>
                        <a:cs typeface="Times New Roman"/>
                      </a:endParaRPr>
                    </a:p>
                  </a:txBody>
                  <a:tcPr marL="68580" marR="68580" marT="0" marB="0"/>
                </a:tc>
              </a:tr>
              <a:tr h="370840">
                <a:tc>
                  <a:txBody>
                    <a:bodyPr/>
                    <a:lstStyle/>
                    <a:p>
                      <a:pPr marL="0" marR="0" algn="l">
                        <a:lnSpc>
                          <a:spcPct val="107000"/>
                        </a:lnSpc>
                        <a:spcBef>
                          <a:spcPts val="0"/>
                        </a:spcBef>
                        <a:spcAft>
                          <a:spcPts val="0"/>
                        </a:spcAft>
                      </a:pPr>
                      <a:r>
                        <a:rPr lang="en-IN" sz="1100">
                          <a:solidFill>
                            <a:srgbClr val="000000"/>
                          </a:solidFill>
                          <a:latin typeface="Calibri"/>
                          <a:ea typeface="Times New Roman"/>
                          <a:cs typeface="Calibri"/>
                        </a:rPr>
                        <a:t>ad_pswd</a:t>
                      </a:r>
                      <a:endParaRPr lang="en-US" sz="110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a:solidFill>
                            <a:srgbClr val="000000"/>
                          </a:solidFill>
                          <a:latin typeface="Calibri"/>
                          <a:ea typeface="Times New Roman"/>
                          <a:cs typeface="Calibri"/>
                        </a:rPr>
                        <a:t>Text</a:t>
                      </a:r>
                      <a:endParaRPr lang="en-US" sz="110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a:solidFill>
                            <a:srgbClr val="000000"/>
                          </a:solidFill>
                          <a:latin typeface="Calibri"/>
                          <a:ea typeface="Times New Roman"/>
                          <a:cs typeface="Calibri"/>
                        </a:rPr>
                        <a:t>NotNull</a:t>
                      </a:r>
                      <a:endParaRPr lang="en-US" sz="1100">
                        <a:latin typeface="Calibri"/>
                        <a:ea typeface="Calibri"/>
                        <a:cs typeface="Times New Roman"/>
                      </a:endParaRPr>
                    </a:p>
                  </a:txBody>
                  <a:tcPr marL="68580" marR="68580" marT="0" marB="0"/>
                </a:tc>
                <a:tc>
                  <a:txBody>
                    <a:bodyPr/>
                    <a:lstStyle/>
                    <a:p>
                      <a:pPr marL="0" marR="0" algn="l">
                        <a:lnSpc>
                          <a:spcPct val="107000"/>
                        </a:lnSpc>
                        <a:spcBef>
                          <a:spcPts val="0"/>
                        </a:spcBef>
                        <a:spcAft>
                          <a:spcPts val="0"/>
                        </a:spcAft>
                      </a:pPr>
                      <a:r>
                        <a:rPr lang="en-IN" sz="1100" dirty="0">
                          <a:solidFill>
                            <a:srgbClr val="000000"/>
                          </a:solidFill>
                          <a:latin typeface="Calibri"/>
                          <a:ea typeface="Times New Roman"/>
                          <a:cs typeface="Calibri"/>
                        </a:rPr>
                        <a:t>Password of admin</a:t>
                      </a:r>
                      <a:endParaRPr lang="en-US" sz="1100" dirty="0">
                        <a:latin typeface="Calibri"/>
                        <a:ea typeface="Calibri"/>
                        <a:cs typeface="Times New Roman"/>
                      </a:endParaRPr>
                    </a:p>
                  </a:txBody>
                  <a:tcPr marL="68580" marR="68580" marT="0" marB="0"/>
                </a:tc>
              </a:tr>
            </a:tbl>
          </a:graphicData>
        </a:graphic>
      </p:graphicFrame>
      <p:graphicFrame>
        <p:nvGraphicFramePr>
          <p:cNvPr id="6" name="Table 5"/>
          <p:cNvGraphicFramePr>
            <a:graphicFrameLocks noGrp="1"/>
          </p:cNvGraphicFramePr>
          <p:nvPr/>
        </p:nvGraphicFramePr>
        <p:xfrm>
          <a:off x="1115616" y="3284984"/>
          <a:ext cx="6912768" cy="3045936"/>
        </p:xfrm>
        <a:graphic>
          <a:graphicData uri="http://schemas.openxmlformats.org/drawingml/2006/table">
            <a:tbl>
              <a:tblPr firstRow="1" bandRow="1">
                <a:tableStyleId>{5C22544A-7EE6-4342-B048-85BDC9FD1C3A}</a:tableStyleId>
              </a:tblPr>
              <a:tblGrid>
                <a:gridCol w="1728192"/>
                <a:gridCol w="1728192"/>
                <a:gridCol w="1728192"/>
                <a:gridCol w="1728192"/>
              </a:tblGrid>
              <a:tr h="370840">
                <a:tc>
                  <a:txBody>
                    <a:bodyPr/>
                    <a:lstStyle/>
                    <a:p>
                      <a:pPr marL="0" marR="0">
                        <a:lnSpc>
                          <a:spcPct val="107000"/>
                        </a:lnSpc>
                        <a:spcBef>
                          <a:spcPts val="0"/>
                        </a:spcBef>
                        <a:spcAft>
                          <a:spcPts val="0"/>
                        </a:spcAft>
                      </a:pPr>
                      <a:r>
                        <a:rPr lang="en-IN" sz="11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Data Type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pr_id</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Primary Key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Product id</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pr_name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Text</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Not null</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Product name</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Pr_cat_name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Name of the catalogue</a:t>
                      </a:r>
                      <a:endParaRPr lang="en-US" sz="1100" dirty="0">
                        <a:latin typeface="Calibri"/>
                        <a:ea typeface="Calibri"/>
                        <a:cs typeface="Times New Roman"/>
                      </a:endParaRPr>
                    </a:p>
                  </a:txBody>
                  <a:tcPr marL="68580" marR="68580" marT="0" marB="0"/>
                </a:tc>
              </a:tr>
              <a:tr h="388848">
                <a:tc>
                  <a:txBody>
                    <a:bodyPr/>
                    <a:lstStyle/>
                    <a:p>
                      <a:pPr marL="0" marR="0">
                        <a:lnSpc>
                          <a:spcPct val="107000"/>
                        </a:lnSpc>
                        <a:spcBef>
                          <a:spcPts val="0"/>
                        </a:spcBef>
                        <a:spcAft>
                          <a:spcPts val="0"/>
                        </a:spcAft>
                      </a:pPr>
                      <a:r>
                        <a:rPr lang="en-IN" sz="1100" dirty="0" err="1">
                          <a:latin typeface="Calibri"/>
                          <a:ea typeface="Calibri"/>
                          <a:cs typeface="Times New Roman"/>
                        </a:rPr>
                        <a:t>Pr_img</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Image of the product</a:t>
                      </a:r>
                      <a:endParaRPr lang="en-US" sz="1100" dirty="0">
                        <a:latin typeface="Calibri"/>
                        <a:ea typeface="Calibri"/>
                        <a:cs typeface="Times New Roman"/>
                      </a:endParaRPr>
                    </a:p>
                  </a:txBody>
                  <a:tcPr marL="68580" marR="68580" marT="0" marB="0"/>
                </a:tc>
              </a:tr>
              <a:tr h="432048">
                <a:tc>
                  <a:txBody>
                    <a:bodyPr/>
                    <a:lstStyle/>
                    <a:p>
                      <a:pPr marL="0" marR="0">
                        <a:lnSpc>
                          <a:spcPct val="107000"/>
                        </a:lnSpc>
                        <a:spcBef>
                          <a:spcPts val="0"/>
                        </a:spcBef>
                        <a:spcAft>
                          <a:spcPts val="0"/>
                        </a:spcAft>
                      </a:pPr>
                      <a:r>
                        <a:rPr lang="en-IN" sz="1100" dirty="0" err="1">
                          <a:latin typeface="Calibri"/>
                          <a:ea typeface="Calibri"/>
                          <a:cs typeface="Times New Roman"/>
                        </a:rPr>
                        <a:t>Pr_desc</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Description of the product</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Pr_price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Price of the product</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Pr_qty</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Number of product</a:t>
                      </a:r>
                      <a:endParaRPr lang="en-US" sz="1100" dirty="0">
                        <a:latin typeface="Calibri"/>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5576" y="1124744"/>
            <a:ext cx="7488832" cy="5112568"/>
          </a:xfrm>
        </p:spPr>
        <p:txBody>
          <a:bodyPr/>
          <a:lstStyle/>
          <a:p>
            <a:pPr>
              <a:buNone/>
            </a:pPr>
            <a:r>
              <a:rPr lang="en-US" sz="2800" b="1" dirty="0" smtClean="0">
                <a:latin typeface="Times New Roman" pitchFamily="18" charset="0"/>
                <a:cs typeface="Times New Roman" pitchFamily="18" charset="0"/>
              </a:rPr>
              <a:t>Customer:</a:t>
            </a:r>
          </a:p>
          <a:p>
            <a:pPr>
              <a:buNone/>
            </a:pPr>
            <a:endParaRPr lang="en-US" dirty="0"/>
          </a:p>
        </p:txBody>
      </p:sp>
      <p:graphicFrame>
        <p:nvGraphicFramePr>
          <p:cNvPr id="4" name="Table 3"/>
          <p:cNvGraphicFramePr>
            <a:graphicFrameLocks noGrp="1"/>
          </p:cNvGraphicFramePr>
          <p:nvPr/>
        </p:nvGraphicFramePr>
        <p:xfrm>
          <a:off x="1259632" y="1772812"/>
          <a:ext cx="6768752" cy="4240650"/>
        </p:xfrm>
        <a:graphic>
          <a:graphicData uri="http://schemas.openxmlformats.org/drawingml/2006/table">
            <a:tbl>
              <a:tblPr firstRow="1" bandRow="1">
                <a:tableStyleId>{5C22544A-7EE6-4342-B048-85BDC9FD1C3A}</a:tableStyleId>
              </a:tblPr>
              <a:tblGrid>
                <a:gridCol w="1692188"/>
                <a:gridCol w="1692188"/>
                <a:gridCol w="1692188"/>
                <a:gridCol w="1692188"/>
              </a:tblGrid>
              <a:tr h="360044">
                <a:tc>
                  <a:txBody>
                    <a:bodyPr/>
                    <a:lstStyle/>
                    <a:p>
                      <a:pPr marL="0" marR="0">
                        <a:lnSpc>
                          <a:spcPct val="107000"/>
                        </a:lnSpc>
                        <a:spcBef>
                          <a:spcPts val="0"/>
                        </a:spcBef>
                        <a:spcAft>
                          <a:spcPts val="0"/>
                        </a:spcAft>
                      </a:pPr>
                      <a:r>
                        <a:rPr lang="en-IN" sz="12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b="1">
                          <a:latin typeface="Calibri"/>
                          <a:ea typeface="Calibri"/>
                          <a:cs typeface="Times New Roman"/>
                        </a:rPr>
                        <a:t>Constraint </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cus_name</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Text</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Not 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name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cus_email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dirty="0">
                          <a:solidFill>
                            <a:srgbClr val="000000"/>
                          </a:solidFill>
                          <a:latin typeface="Times New Roman" pitchFamily="18" charset="0"/>
                          <a:ea typeface="Times New Roman"/>
                          <a:cs typeface="Times New Roman" pitchFamily="18" charset="0"/>
                        </a:rPr>
                        <a:t>Text</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Not 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Username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cus_pswd</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dirty="0">
                          <a:solidFill>
                            <a:srgbClr val="000000"/>
                          </a:solidFill>
                          <a:latin typeface="Times New Roman" pitchFamily="18" charset="0"/>
                          <a:ea typeface="Times New Roman"/>
                          <a:cs typeface="Times New Roman" pitchFamily="18" charset="0"/>
                        </a:rPr>
                        <a:t>Text</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NotNull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password of customer</a:t>
                      </a:r>
                      <a:endParaRPr lang="en-US" sz="1100" dirty="0">
                        <a:latin typeface="Times New Roman" pitchFamily="18" charset="0"/>
                        <a:ea typeface="Calibri"/>
                        <a:cs typeface="Times New Roman" pitchFamily="18" charset="0"/>
                      </a:endParaRPr>
                    </a:p>
                  </a:txBody>
                  <a:tcPr marL="68580" marR="68580" marT="0" marB="0"/>
                </a:tc>
              </a:tr>
              <a:tr h="405095">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cus_phn_no</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Integer</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PrimaryKey</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Phone no of the customer</a:t>
                      </a:r>
                      <a:endParaRPr lang="en-US" sz="1100" dirty="0">
                        <a:latin typeface="Times New Roman" pitchFamily="18" charset="0"/>
                        <a:ea typeface="Calibri"/>
                        <a:cs typeface="Times New Roman" pitchFamily="18" charset="0"/>
                      </a:endParaRPr>
                    </a:p>
                  </a:txBody>
                  <a:tcPr marL="68580" marR="68580" marT="0" marB="0"/>
                </a:tc>
              </a:tr>
              <a:tr h="405095">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cus_dr_num</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Integer</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Not 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Door number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cus_street</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dirty="0">
                          <a:solidFill>
                            <a:srgbClr val="000000"/>
                          </a:solidFill>
                          <a:latin typeface="Times New Roman" pitchFamily="18" charset="0"/>
                          <a:ea typeface="Times New Roman"/>
                          <a:cs typeface="Times New Roman" pitchFamily="18" charset="0"/>
                        </a:rPr>
                        <a:t>Text</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Not 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street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cus_town</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a:solidFill>
                            <a:srgbClr val="000000"/>
                          </a:solidFill>
                          <a:latin typeface="Times New Roman" pitchFamily="18" charset="0"/>
                          <a:ea typeface="Times New Roman"/>
                          <a:cs typeface="Times New Roman" pitchFamily="18" charset="0"/>
                        </a:rPr>
                        <a:t>Text</a:t>
                      </a:r>
                      <a:r>
                        <a:rPr lang="en-IN" sz="1200">
                          <a:latin typeface="Times New Roman" pitchFamily="18" charset="0"/>
                          <a:ea typeface="Calibri"/>
                          <a:cs typeface="Times New Roman" pitchFamily="18" charset="0"/>
                        </a:rPr>
                        <a:t> </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Not null</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Town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cus_city</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a:solidFill>
                            <a:srgbClr val="000000"/>
                          </a:solidFill>
                          <a:latin typeface="Times New Roman" pitchFamily="18" charset="0"/>
                          <a:ea typeface="Times New Roman"/>
                          <a:cs typeface="Times New Roman" pitchFamily="18" charset="0"/>
                        </a:rPr>
                        <a:t>Text</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a:latin typeface="Times New Roman" pitchFamily="18" charset="0"/>
                          <a:ea typeface="Calibri"/>
                          <a:cs typeface="Times New Roman" pitchFamily="18" charset="0"/>
                        </a:rPr>
                        <a:t>Not null</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City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cus_state</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100">
                          <a:solidFill>
                            <a:srgbClr val="000000"/>
                          </a:solidFill>
                          <a:latin typeface="Times New Roman" pitchFamily="18" charset="0"/>
                          <a:ea typeface="Times New Roman"/>
                          <a:cs typeface="Times New Roman" pitchFamily="18" charset="0"/>
                        </a:rPr>
                        <a:t>Text</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a:latin typeface="Times New Roman" pitchFamily="18" charset="0"/>
                          <a:ea typeface="Calibri"/>
                          <a:cs typeface="Times New Roman" pitchFamily="18" charset="0"/>
                        </a:rPr>
                        <a:t>Not null</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State of customer</a:t>
                      </a:r>
                      <a:endParaRPr lang="en-US" sz="1100" dirty="0">
                        <a:latin typeface="Times New Roman" pitchFamily="18" charset="0"/>
                        <a:ea typeface="Calibri"/>
                        <a:cs typeface="Times New Roman" pitchFamily="18" charset="0"/>
                      </a:endParaRPr>
                    </a:p>
                  </a:txBody>
                  <a:tcPr marL="68580" marR="68580" marT="0" marB="0"/>
                </a:tc>
              </a:tr>
              <a:tr h="383802">
                <a:tc>
                  <a:txBody>
                    <a:bodyPr/>
                    <a:lstStyle/>
                    <a:p>
                      <a:pPr marL="0" marR="0" algn="ctr">
                        <a:lnSpc>
                          <a:spcPct val="107000"/>
                        </a:lnSpc>
                        <a:spcBef>
                          <a:spcPts val="0"/>
                        </a:spcBef>
                        <a:spcAft>
                          <a:spcPts val="0"/>
                        </a:spcAft>
                      </a:pPr>
                      <a:r>
                        <a:rPr lang="en-IN" sz="1200" dirty="0" err="1">
                          <a:latin typeface="Times New Roman" pitchFamily="18" charset="0"/>
                          <a:ea typeface="Calibri"/>
                          <a:cs typeface="Times New Roman" pitchFamily="18" charset="0"/>
                        </a:rPr>
                        <a:t>cus_pin</a:t>
                      </a:r>
                      <a:endParaRPr lang="en-US" sz="1100" dirty="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a:latin typeface="Times New Roman" pitchFamily="18" charset="0"/>
                          <a:ea typeface="Calibri"/>
                          <a:cs typeface="Times New Roman" pitchFamily="18" charset="0"/>
                        </a:rPr>
                        <a:t>Integer</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a:latin typeface="Times New Roman" pitchFamily="18" charset="0"/>
                          <a:ea typeface="Calibri"/>
                          <a:cs typeface="Times New Roman" pitchFamily="18" charset="0"/>
                        </a:rPr>
                        <a:t>Not Null</a:t>
                      </a:r>
                      <a:endParaRPr lang="en-US" sz="1100">
                        <a:latin typeface="Times New Roman" pitchFamily="18" charset="0"/>
                        <a:ea typeface="Calibri"/>
                        <a:cs typeface="Times New Roman" pitchFamily="18" charset="0"/>
                      </a:endParaRPr>
                    </a:p>
                  </a:txBody>
                  <a:tcPr marL="68580" marR="68580" marT="0" marB="0"/>
                </a:tc>
                <a:tc>
                  <a:txBody>
                    <a:bodyPr/>
                    <a:lstStyle/>
                    <a:p>
                      <a:pPr marL="0" marR="0" algn="ctr">
                        <a:lnSpc>
                          <a:spcPct val="107000"/>
                        </a:lnSpc>
                        <a:spcBef>
                          <a:spcPts val="0"/>
                        </a:spcBef>
                        <a:spcAft>
                          <a:spcPts val="0"/>
                        </a:spcAft>
                      </a:pPr>
                      <a:r>
                        <a:rPr lang="en-IN" sz="1200" dirty="0">
                          <a:latin typeface="Times New Roman" pitchFamily="18" charset="0"/>
                          <a:ea typeface="Calibri"/>
                          <a:cs typeface="Times New Roman" pitchFamily="18" charset="0"/>
                        </a:rPr>
                        <a:t>Pin Code</a:t>
                      </a:r>
                      <a:endParaRPr lang="en-US" sz="1100" dirty="0">
                        <a:latin typeface="Times New Roman" pitchFamily="18" charset="0"/>
                        <a:ea typeface="Calibri"/>
                        <a:cs typeface="Times New Roman" pitchFamily="18" charset="0"/>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692696"/>
            <a:ext cx="7560840" cy="5472608"/>
          </a:xfrm>
        </p:spPr>
        <p:txBody>
          <a:bodyPr/>
          <a:lstStyle/>
          <a:p>
            <a:pPr>
              <a:buNone/>
            </a:pPr>
            <a:r>
              <a:rPr lang="en-US" sz="2800" b="1" dirty="0" smtClean="0">
                <a:latin typeface="Times New Roman" pitchFamily="18" charset="0"/>
                <a:cs typeface="Times New Roman" pitchFamily="18" charset="0"/>
              </a:rPr>
              <a:t>Cart:</a:t>
            </a:r>
          </a:p>
          <a:p>
            <a:endParaRPr lang="en-US" dirty="0" smtClean="0"/>
          </a:p>
          <a:p>
            <a:endParaRPr lang="en-US" dirty="0" smtClean="0"/>
          </a:p>
          <a:p>
            <a:endParaRPr lang="en-US" dirty="0" smtClean="0"/>
          </a:p>
          <a:p>
            <a:endParaRPr lang="en-US" dirty="0" smtClean="0"/>
          </a:p>
          <a:p>
            <a:endParaRPr lang="en-US" dirty="0" smtClean="0"/>
          </a:p>
          <a:p>
            <a:pPr>
              <a:buNone/>
            </a:pPr>
            <a:r>
              <a:rPr lang="en-US" sz="2800" b="1" dirty="0" smtClean="0">
                <a:latin typeface="Times New Roman" pitchFamily="18" charset="0"/>
                <a:cs typeface="Times New Roman" pitchFamily="18" charset="0"/>
              </a:rPr>
              <a:t>Door details:</a:t>
            </a:r>
            <a:endParaRPr lang="en-US" sz="2800" b="1" dirty="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331640" y="1397000"/>
          <a:ext cx="6840760" cy="1483360"/>
        </p:xfrm>
        <a:graphic>
          <a:graphicData uri="http://schemas.openxmlformats.org/drawingml/2006/table">
            <a:tbl>
              <a:tblPr firstRow="1" bandRow="1">
                <a:tableStyleId>{5C22544A-7EE6-4342-B048-85BDC9FD1C3A}</a:tableStyleId>
              </a:tblPr>
              <a:tblGrid>
                <a:gridCol w="1710190"/>
                <a:gridCol w="1710190"/>
                <a:gridCol w="1710190"/>
                <a:gridCol w="1710190"/>
              </a:tblGrid>
              <a:tr h="370840">
                <a:tc>
                  <a:txBody>
                    <a:bodyPr/>
                    <a:lstStyle/>
                    <a:p>
                      <a:pPr marL="0" marR="0">
                        <a:lnSpc>
                          <a:spcPct val="107000"/>
                        </a:lnSpc>
                        <a:spcBef>
                          <a:spcPts val="0"/>
                        </a:spcBef>
                        <a:spcAft>
                          <a:spcPts val="0"/>
                        </a:spcAft>
                      </a:pPr>
                      <a:r>
                        <a:rPr lang="en-IN" sz="11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dirty="0" err="1">
                          <a:latin typeface="Calibri"/>
                          <a:ea typeface="Calibri"/>
                          <a:cs typeface="Times New Roman"/>
                        </a:rPr>
                        <a:t>Cart_or_id</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ForeignKey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Id of order</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a:latin typeface="Calibri"/>
                          <a:ea typeface="Calibri"/>
                          <a:cs typeface="Times New Roman"/>
                        </a:rPr>
                        <a:t>Cart_pr_id</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ForeignKey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dirty="0">
                          <a:latin typeface="Times New Roman"/>
                          <a:ea typeface="Calibri"/>
                          <a:cs typeface="Times New Roman"/>
                        </a:rPr>
                        <a:t>Id of the product</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a:latin typeface="Calibri"/>
                          <a:ea typeface="Calibri"/>
                          <a:cs typeface="Times New Roman"/>
                        </a:rPr>
                        <a:t>Cart_quantity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Calibri"/>
                          <a:ea typeface="Calibri"/>
                          <a:cs typeface="Times New Roman"/>
                        </a:rPr>
                        <a:t>NotNull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dirty="0">
                          <a:latin typeface="Times New Roman"/>
                          <a:ea typeface="Calibri"/>
                          <a:cs typeface="Times New Roman"/>
                        </a:rPr>
                        <a:t>number of the product</a:t>
                      </a:r>
                      <a:endParaRPr lang="en-US" sz="1100" dirty="0">
                        <a:latin typeface="Calibri"/>
                        <a:ea typeface="Calibri"/>
                        <a:cs typeface="Times New Roman"/>
                      </a:endParaRPr>
                    </a:p>
                  </a:txBody>
                  <a:tcPr marL="68580" marR="68580" marT="0" marB="0"/>
                </a:tc>
              </a:tr>
            </a:tbl>
          </a:graphicData>
        </a:graphic>
      </p:graphicFrame>
      <p:graphicFrame>
        <p:nvGraphicFramePr>
          <p:cNvPr id="5" name="Table 4"/>
          <p:cNvGraphicFramePr>
            <a:graphicFrameLocks noGrp="1"/>
          </p:cNvGraphicFramePr>
          <p:nvPr/>
        </p:nvGraphicFramePr>
        <p:xfrm>
          <a:off x="1331640" y="4149080"/>
          <a:ext cx="6768752" cy="1854200"/>
        </p:xfrm>
        <a:graphic>
          <a:graphicData uri="http://schemas.openxmlformats.org/drawingml/2006/table">
            <a:tbl>
              <a:tblPr firstRow="1" bandRow="1">
                <a:tableStyleId>{5C22544A-7EE6-4342-B048-85BDC9FD1C3A}</a:tableStyleId>
              </a:tblPr>
              <a:tblGrid>
                <a:gridCol w="1692188"/>
                <a:gridCol w="1692188"/>
                <a:gridCol w="1692188"/>
                <a:gridCol w="1692188"/>
              </a:tblGrid>
              <a:tr h="370840">
                <a:tc>
                  <a:txBody>
                    <a:bodyPr/>
                    <a:lstStyle/>
                    <a:p>
                      <a:pPr marL="0" marR="0">
                        <a:lnSpc>
                          <a:spcPct val="107000"/>
                        </a:lnSpc>
                        <a:spcBef>
                          <a:spcPts val="0"/>
                        </a:spcBef>
                        <a:spcAft>
                          <a:spcPts val="0"/>
                        </a:spcAft>
                      </a:pPr>
                      <a:r>
                        <a:rPr lang="en-IN" sz="11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dirty="0" err="1">
                          <a:latin typeface="Times New Roman"/>
                          <a:ea typeface="Calibri"/>
                          <a:cs typeface="Times New Roman"/>
                        </a:rPr>
                        <a:t>Do_or_id</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dirty="0" err="1" smtClean="0">
                          <a:latin typeface="Times New Roman"/>
                          <a:ea typeface="Calibri"/>
                          <a:cs typeface="Times New Roman"/>
                        </a:rPr>
                        <a:t>ForeignKey</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Id of the order</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a:latin typeface="Times New Roman"/>
                          <a:ea typeface="Calibri"/>
                          <a:cs typeface="Times New Roman"/>
                        </a:rPr>
                        <a:t>Do_name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solidFill>
                            <a:srgbClr val="000000"/>
                          </a:solidFill>
                          <a:latin typeface="Calibri"/>
                          <a:ea typeface="Times New Roman"/>
                          <a:cs typeface="Calibri"/>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NotNull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Name of the door</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a:latin typeface="Times New Roman"/>
                          <a:ea typeface="Calibri"/>
                          <a:cs typeface="Times New Roman"/>
                        </a:rPr>
                        <a:t>Do_ph_no</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NotNull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Ph no of door</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200">
                          <a:latin typeface="Times New Roman"/>
                          <a:ea typeface="Calibri"/>
                          <a:cs typeface="Times New Roman"/>
                        </a:rPr>
                        <a:t>Do_address</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a:latin typeface="Times New Roman"/>
                          <a:ea typeface="Calibri"/>
                          <a:cs typeface="Times New Roman"/>
                        </a:rPr>
                        <a:t>NotNull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200" dirty="0">
                          <a:latin typeface="Times New Roman"/>
                          <a:ea typeface="Calibri"/>
                          <a:cs typeface="Times New Roman"/>
                        </a:rPr>
                        <a:t>Address of door</a:t>
                      </a:r>
                      <a:endParaRPr lang="en-US" sz="1100" dirty="0">
                        <a:latin typeface="Calibri"/>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764704"/>
            <a:ext cx="7272808" cy="5400600"/>
          </a:xfrm>
        </p:spPr>
        <p:txBody>
          <a:bodyPr/>
          <a:lstStyle/>
          <a:p>
            <a:pPr>
              <a:buNone/>
            </a:pPr>
            <a:r>
              <a:rPr lang="en-US" sz="2800" b="1" dirty="0" smtClean="0">
                <a:latin typeface="Times New Roman" pitchFamily="18" charset="0"/>
                <a:cs typeface="Times New Roman" pitchFamily="18" charset="0"/>
              </a:rPr>
              <a:t>Payment:</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sz="2800" b="1" dirty="0" smtClean="0">
                <a:latin typeface="Times New Roman" pitchFamily="18" charset="0"/>
                <a:cs typeface="Times New Roman" pitchFamily="18" charset="0"/>
              </a:rPr>
              <a:t>Orders:</a:t>
            </a:r>
          </a:p>
          <a:p>
            <a:endParaRPr lang="en-US" dirty="0"/>
          </a:p>
        </p:txBody>
      </p:sp>
      <p:graphicFrame>
        <p:nvGraphicFramePr>
          <p:cNvPr id="4" name="Table 3"/>
          <p:cNvGraphicFramePr>
            <a:graphicFrameLocks noGrp="1"/>
          </p:cNvGraphicFramePr>
          <p:nvPr/>
        </p:nvGraphicFramePr>
        <p:xfrm>
          <a:off x="1331640" y="1397000"/>
          <a:ext cx="6912768" cy="2595880"/>
        </p:xfrm>
        <a:graphic>
          <a:graphicData uri="http://schemas.openxmlformats.org/drawingml/2006/table">
            <a:tbl>
              <a:tblPr firstRow="1" bandRow="1">
                <a:tableStyleId>{5C22544A-7EE6-4342-B048-85BDC9FD1C3A}</a:tableStyleId>
              </a:tblPr>
              <a:tblGrid>
                <a:gridCol w="1728192"/>
                <a:gridCol w="1728192"/>
                <a:gridCol w="1728192"/>
                <a:gridCol w="1728192"/>
              </a:tblGrid>
              <a:tr h="370840">
                <a:tc>
                  <a:txBody>
                    <a:bodyPr/>
                    <a:lstStyle/>
                    <a:p>
                      <a:pPr marL="0" marR="0">
                        <a:lnSpc>
                          <a:spcPct val="107000"/>
                        </a:lnSpc>
                        <a:spcBef>
                          <a:spcPts val="0"/>
                        </a:spcBef>
                        <a:spcAft>
                          <a:spcPts val="0"/>
                        </a:spcAft>
                      </a:pPr>
                      <a:r>
                        <a:rPr lang="en-IN" sz="1100" b="1" dirty="0">
                          <a:latin typeface="Calibri"/>
                          <a:ea typeface="Calibri"/>
                          <a:cs typeface="Times New Roman"/>
                        </a:rPr>
                        <a:t>Field 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pay_or_id</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Foreign Key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smtClean="0">
                          <a:latin typeface="Calibri"/>
                          <a:ea typeface="Calibri"/>
                          <a:cs typeface="Times New Roman"/>
                        </a:rPr>
                        <a:t>Order </a:t>
                      </a:r>
                      <a:r>
                        <a:rPr lang="en-IN" sz="1100" dirty="0">
                          <a:latin typeface="Calibri"/>
                          <a:ea typeface="Calibri"/>
                          <a:cs typeface="Times New Roman"/>
                        </a:rPr>
                        <a:t>id</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latin typeface="Calibri"/>
                          <a:ea typeface="Calibri"/>
                          <a:cs typeface="Times New Roman"/>
                        </a:rPr>
                        <a:t>Pay_type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Payment type</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US" sz="1100" dirty="0" err="1" smtClean="0">
                          <a:latin typeface="Calibri"/>
                          <a:ea typeface="Calibri"/>
                          <a:cs typeface="Times New Roman"/>
                        </a:rPr>
                        <a:t>Pay_card_no</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Integer</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Not</a:t>
                      </a:r>
                      <a:r>
                        <a:rPr lang="en-US" sz="1100" baseline="0" dirty="0" smtClean="0">
                          <a:latin typeface="Calibri"/>
                          <a:ea typeface="Calibri"/>
                          <a:cs typeface="Times New Roman"/>
                        </a:rPr>
                        <a:t> Null</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Card Number</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US" sz="1100" dirty="0" err="1" smtClean="0">
                          <a:latin typeface="Calibri"/>
                          <a:ea typeface="Calibri"/>
                          <a:cs typeface="Times New Roman"/>
                        </a:rPr>
                        <a:t>Pay_cus_name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Text</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Not Null</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US" sz="1100" dirty="0" smtClean="0">
                          <a:latin typeface="Calibri"/>
                          <a:ea typeface="Calibri"/>
                          <a:cs typeface="Times New Roman"/>
                        </a:rPr>
                        <a:t>Name of Person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a:latin typeface="Calibri"/>
                          <a:ea typeface="Calibri"/>
                          <a:cs typeface="Times New Roman"/>
                        </a:rPr>
                        <a:t>pay_date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Payment date</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smtClean="0">
                          <a:latin typeface="Calibri"/>
                          <a:ea typeface="Calibri"/>
                          <a:cs typeface="Times New Roman"/>
                        </a:rPr>
                        <a:t>pay_amount</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Real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Total amount</a:t>
                      </a:r>
                      <a:endParaRPr lang="en-US" sz="1100" dirty="0">
                        <a:latin typeface="Calibri"/>
                        <a:ea typeface="Calibri"/>
                        <a:cs typeface="Times New Roman"/>
                      </a:endParaRPr>
                    </a:p>
                  </a:txBody>
                  <a:tcPr marL="68580" marR="68580" marT="0" marB="0"/>
                </a:tc>
              </a:tr>
            </a:tbl>
          </a:graphicData>
        </a:graphic>
      </p:graphicFrame>
      <p:graphicFrame>
        <p:nvGraphicFramePr>
          <p:cNvPr id="5" name="Table 4"/>
          <p:cNvGraphicFramePr>
            <a:graphicFrameLocks noGrp="1"/>
          </p:cNvGraphicFramePr>
          <p:nvPr/>
        </p:nvGraphicFramePr>
        <p:xfrm>
          <a:off x="1403648" y="4365104"/>
          <a:ext cx="6840760" cy="1854200"/>
        </p:xfrm>
        <a:graphic>
          <a:graphicData uri="http://schemas.openxmlformats.org/drawingml/2006/table">
            <a:tbl>
              <a:tblPr firstRow="1" bandRow="1">
                <a:tableStyleId>{5C22544A-7EE6-4342-B048-85BDC9FD1C3A}</a:tableStyleId>
              </a:tblPr>
              <a:tblGrid>
                <a:gridCol w="1710190"/>
                <a:gridCol w="1710190"/>
                <a:gridCol w="1710190"/>
                <a:gridCol w="1710190"/>
              </a:tblGrid>
              <a:tr h="370840">
                <a:tc>
                  <a:txBody>
                    <a:bodyPr/>
                    <a:lstStyle/>
                    <a:p>
                      <a:pPr marL="0" marR="0">
                        <a:lnSpc>
                          <a:spcPct val="107000"/>
                        </a:lnSpc>
                        <a:spcBef>
                          <a:spcPts val="0"/>
                        </a:spcBef>
                        <a:spcAft>
                          <a:spcPts val="0"/>
                        </a:spcAft>
                      </a:pPr>
                      <a:r>
                        <a:rPr lang="en-IN" sz="1100" b="1" dirty="0" smtClean="0">
                          <a:latin typeface="Calibri"/>
                          <a:ea typeface="Calibri"/>
                          <a:cs typeface="Times New Roman"/>
                        </a:rPr>
                        <a:t>Field </a:t>
                      </a:r>
                      <a:r>
                        <a:rPr lang="en-IN" sz="1100" b="1" dirty="0">
                          <a:latin typeface="Calibri"/>
                          <a:ea typeface="Calibri"/>
                          <a:cs typeface="Times New Roman"/>
                        </a:rPr>
                        <a:t>name</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Data Type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a:latin typeface="Calibri"/>
                          <a:ea typeface="Calibri"/>
                          <a:cs typeface="Times New Roman"/>
                        </a:rPr>
                        <a:t>Constraint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b="1" dirty="0">
                          <a:latin typeface="Calibri"/>
                          <a:ea typeface="Calibri"/>
                          <a:cs typeface="Times New Roman"/>
                        </a:rPr>
                        <a:t>Description</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US" sz="1100" dirty="0" err="1" smtClean="0">
                          <a:latin typeface="Calibri"/>
                          <a:ea typeface="Calibri"/>
                          <a:cs typeface="Times New Roman"/>
                        </a:rPr>
                        <a:t>Or_id</a:t>
                      </a:r>
                      <a:endParaRPr lang="en-US" sz="1100" dirty="0">
                        <a:latin typeface="Calibri"/>
                        <a:ea typeface="Calibri"/>
                        <a:cs typeface="Times New Roman"/>
                      </a:endParaRPr>
                    </a:p>
                  </a:txBody>
                  <a:tcPr marL="68580" marR="68580" marT="0" marB="0" anchor="b"/>
                </a:tc>
                <a:tc>
                  <a:txBody>
                    <a:bodyPr/>
                    <a:lstStyle/>
                    <a:p>
                      <a:pPr marL="0" marR="0">
                        <a:lnSpc>
                          <a:spcPct val="107000"/>
                        </a:lnSpc>
                        <a:spcBef>
                          <a:spcPts val="0"/>
                        </a:spcBef>
                        <a:spcAft>
                          <a:spcPts val="0"/>
                        </a:spcAft>
                      </a:pPr>
                      <a:r>
                        <a:rPr lang="en-IN" sz="1100" dirty="0">
                          <a:latin typeface="Calibri"/>
                          <a:ea typeface="Calibri"/>
                          <a:cs typeface="Times New Roman"/>
                        </a:rPr>
                        <a:t>Integer</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Primary key</a:t>
                      </a:r>
                      <a:endParaRPr lang="en-US" sz="1100" dirty="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a:latin typeface="Calibri"/>
                          <a:ea typeface="Calibri"/>
                          <a:cs typeface="Times New Roman"/>
                        </a:rPr>
                        <a:t>Order id</a:t>
                      </a:r>
                      <a:endParaRPr lang="en-US" sz="1100" dirty="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dirty="0" err="1">
                          <a:solidFill>
                            <a:srgbClr val="000000"/>
                          </a:solidFill>
                          <a:latin typeface="Calibri"/>
                          <a:ea typeface="Calibri"/>
                          <a:cs typeface="Calibri"/>
                        </a:rPr>
                        <a:t>or_cus_ph_no</a:t>
                      </a:r>
                      <a:endParaRPr lang="en-US" sz="1100" dirty="0">
                        <a:latin typeface="Calibri"/>
                        <a:ea typeface="Calibri"/>
                        <a:cs typeface="Times New Roman"/>
                      </a:endParaRPr>
                    </a:p>
                  </a:txBody>
                  <a:tcPr marL="68580" marR="68580" marT="0" marB="0" anchor="b"/>
                </a:tc>
                <a:tc>
                  <a:txBody>
                    <a:bodyPr/>
                    <a:lstStyle/>
                    <a:p>
                      <a:pPr marL="0" marR="0">
                        <a:lnSpc>
                          <a:spcPct val="107000"/>
                        </a:lnSpc>
                        <a:spcBef>
                          <a:spcPts val="0"/>
                        </a:spcBef>
                        <a:spcAft>
                          <a:spcPts val="0"/>
                        </a:spcAft>
                      </a:pPr>
                      <a:r>
                        <a:rPr lang="en-IN" sz="1100">
                          <a:latin typeface="Calibri"/>
                          <a:ea typeface="Calibri"/>
                          <a:cs typeface="Times New Roman"/>
                        </a:rPr>
                        <a:t>Integer</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Foreign key</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Customer phone number</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a:latin typeface="Calibri"/>
                          <a:ea typeface="Calibri"/>
                          <a:cs typeface="Times New Roman"/>
                        </a:rPr>
                        <a:t>or_date</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ordered date</a:t>
                      </a:r>
                      <a:endParaRPr lang="en-US" sz="1100">
                        <a:latin typeface="Calibri"/>
                        <a:ea typeface="Calibri"/>
                        <a:cs typeface="Times New Roman"/>
                      </a:endParaRPr>
                    </a:p>
                  </a:txBody>
                  <a:tcPr marL="68580" marR="68580" marT="0" marB="0"/>
                </a:tc>
              </a:tr>
              <a:tr h="370840">
                <a:tc>
                  <a:txBody>
                    <a:bodyPr/>
                    <a:lstStyle/>
                    <a:p>
                      <a:pPr marL="0" marR="0">
                        <a:lnSpc>
                          <a:spcPct val="107000"/>
                        </a:lnSpc>
                        <a:spcBef>
                          <a:spcPts val="0"/>
                        </a:spcBef>
                        <a:spcAft>
                          <a:spcPts val="0"/>
                        </a:spcAft>
                      </a:pPr>
                      <a:r>
                        <a:rPr lang="en-IN" sz="1100">
                          <a:solidFill>
                            <a:srgbClr val="000000"/>
                          </a:solidFill>
                          <a:latin typeface="Calibri"/>
                          <a:ea typeface="Calibri"/>
                          <a:cs typeface="Calibri"/>
                        </a:rPr>
                        <a:t>or_status</a:t>
                      </a:r>
                      <a:endParaRPr lang="en-US" sz="1100">
                        <a:latin typeface="Calibri"/>
                        <a:ea typeface="Calibri"/>
                        <a:cs typeface="Times New Roman"/>
                      </a:endParaRPr>
                    </a:p>
                  </a:txBody>
                  <a:tcPr marL="68580" marR="68580" marT="0" marB="0" anchor="b"/>
                </a:tc>
                <a:tc>
                  <a:txBody>
                    <a:bodyPr/>
                    <a:lstStyle/>
                    <a:p>
                      <a:pPr marL="0" marR="0">
                        <a:lnSpc>
                          <a:spcPct val="107000"/>
                        </a:lnSpc>
                        <a:spcBef>
                          <a:spcPts val="0"/>
                        </a:spcBef>
                        <a:spcAft>
                          <a:spcPts val="0"/>
                        </a:spcAft>
                      </a:pPr>
                      <a:r>
                        <a:rPr lang="en-IN" sz="1100">
                          <a:latin typeface="Calibri"/>
                          <a:ea typeface="Calibri"/>
                          <a:cs typeface="Times New Roman"/>
                        </a:rPr>
                        <a:t>Text</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a:latin typeface="Calibri"/>
                          <a:ea typeface="Calibri"/>
                          <a:cs typeface="Times New Roman"/>
                        </a:rPr>
                        <a:t>Not Null</a:t>
                      </a:r>
                      <a:endParaRPr lang="en-US" sz="1100">
                        <a:latin typeface="Calibri"/>
                        <a:ea typeface="Calibri"/>
                        <a:cs typeface="Times New Roman"/>
                      </a:endParaRPr>
                    </a:p>
                  </a:txBody>
                  <a:tcPr marL="68580" marR="68580" marT="0" marB="0"/>
                </a:tc>
                <a:tc>
                  <a:txBody>
                    <a:bodyPr/>
                    <a:lstStyle/>
                    <a:p>
                      <a:pPr marL="0" marR="0">
                        <a:lnSpc>
                          <a:spcPct val="107000"/>
                        </a:lnSpc>
                        <a:spcBef>
                          <a:spcPts val="0"/>
                        </a:spcBef>
                        <a:spcAft>
                          <a:spcPts val="0"/>
                        </a:spcAft>
                      </a:pPr>
                      <a:r>
                        <a:rPr lang="en-IN" sz="1100" dirty="0" smtClean="0">
                          <a:latin typeface="Calibri"/>
                          <a:ea typeface="Calibri"/>
                          <a:cs typeface="Times New Roman"/>
                        </a:rPr>
                        <a:t>Pending/placed/Cancelled/Finished</a:t>
                      </a:r>
                      <a:endParaRPr lang="en-US" sz="1100" dirty="0">
                        <a:latin typeface="Calibri"/>
                        <a:ea typeface="Calibri"/>
                        <a:cs typeface="Times New Roman"/>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27584" y="548680"/>
            <a:ext cx="7024744" cy="901904"/>
          </a:xfrm>
        </p:spPr>
        <p:txBody>
          <a:bodyPr>
            <a:normAutofit/>
          </a:bodyPr>
          <a:lstStyle/>
          <a:p>
            <a:r>
              <a:rPr lang="en-US" sz="3200" b="1" dirty="0" smtClean="0">
                <a:latin typeface="Times New Roman" pitchFamily="18" charset="0"/>
                <a:cs typeface="Times New Roman" pitchFamily="18" charset="0"/>
              </a:rPr>
              <a:t>USECASE DIAGRAMS:</a:t>
            </a:r>
            <a:endParaRPr lang="en-US" sz="3200" b="1" dirty="0">
              <a:latin typeface="Times New Roman" pitchFamily="18" charset="0"/>
              <a:cs typeface="Times New Roman" pitchFamily="18" charset="0"/>
            </a:endParaRPr>
          </a:p>
        </p:txBody>
      </p:sp>
      <p:sp>
        <p:nvSpPr>
          <p:cNvPr id="5" name="Text Placeholder 4"/>
          <p:cNvSpPr>
            <a:spLocks noGrp="1"/>
          </p:cNvSpPr>
          <p:nvPr>
            <p:ph type="body" idx="1"/>
          </p:nvPr>
        </p:nvSpPr>
        <p:spPr>
          <a:xfrm>
            <a:off x="971600" y="1556792"/>
            <a:ext cx="3057148" cy="639762"/>
          </a:xfrm>
        </p:spPr>
        <p:txBody>
          <a:bodyPr>
            <a:normAutofit/>
          </a:bodyPr>
          <a:lstStyle/>
          <a:p>
            <a:r>
              <a:rPr lang="en-US" sz="2800" dirty="0" smtClean="0">
                <a:solidFill>
                  <a:schemeClr val="tx1"/>
                </a:solidFill>
                <a:latin typeface="Times New Roman" pitchFamily="18" charset="0"/>
                <a:cs typeface="Times New Roman" pitchFamily="18" charset="0"/>
              </a:rPr>
              <a:t>Admin:</a:t>
            </a:r>
            <a:endParaRPr lang="en-US" sz="2800" dirty="0">
              <a:solidFill>
                <a:schemeClr val="tx1"/>
              </a:solidFill>
              <a:latin typeface="Times New Roman" pitchFamily="18" charset="0"/>
              <a:cs typeface="Times New Roman" pitchFamily="18" charset="0"/>
            </a:endParaRPr>
          </a:p>
        </p:txBody>
      </p:sp>
      <p:sp>
        <p:nvSpPr>
          <p:cNvPr id="7" name="Text Placeholder 6"/>
          <p:cNvSpPr>
            <a:spLocks noGrp="1"/>
          </p:cNvSpPr>
          <p:nvPr>
            <p:ph type="body" sz="quarter" idx="3"/>
          </p:nvPr>
        </p:nvSpPr>
        <p:spPr>
          <a:xfrm>
            <a:off x="4932040" y="1556792"/>
            <a:ext cx="3055717" cy="639762"/>
          </a:xfrm>
        </p:spPr>
        <p:txBody>
          <a:bodyPr>
            <a:normAutofit/>
          </a:bodyPr>
          <a:lstStyle/>
          <a:p>
            <a:r>
              <a:rPr lang="en-US" sz="2800" dirty="0" smtClean="0">
                <a:solidFill>
                  <a:schemeClr val="tx1"/>
                </a:solidFill>
                <a:latin typeface="Times New Roman" pitchFamily="18" charset="0"/>
                <a:cs typeface="Times New Roman" pitchFamily="18" charset="0"/>
              </a:rPr>
              <a:t>Customer:</a:t>
            </a:r>
            <a:endParaRPr lang="en-US" sz="2800" dirty="0">
              <a:solidFill>
                <a:schemeClr val="tx1"/>
              </a:solidFill>
              <a:latin typeface="Times New Roman" pitchFamily="18" charset="0"/>
              <a:cs typeface="Times New Roman" pitchFamily="18" charset="0"/>
            </a:endParaRPr>
          </a:p>
        </p:txBody>
      </p:sp>
      <p:pic>
        <p:nvPicPr>
          <p:cNvPr id="2050" name="Picture 2" descr="C:\Users\userr\Downloads\adminuc.PNG"/>
          <p:cNvPicPr>
            <a:picLocks noGrp="1" noChangeAspect="1" noChangeArrowheads="1"/>
          </p:cNvPicPr>
          <p:nvPr>
            <p:ph sz="half" idx="2"/>
          </p:nvPr>
        </p:nvPicPr>
        <p:blipFill>
          <a:blip r:embed="rId2" cstate="print"/>
          <a:srcRect/>
          <a:stretch>
            <a:fillRect/>
          </a:stretch>
        </p:blipFill>
        <p:spPr bwMode="auto">
          <a:xfrm>
            <a:off x="827584" y="2204865"/>
            <a:ext cx="3600400" cy="3605386"/>
          </a:xfrm>
          <a:prstGeom prst="rect">
            <a:avLst/>
          </a:prstGeom>
          <a:noFill/>
        </p:spPr>
      </p:pic>
      <p:pic>
        <p:nvPicPr>
          <p:cNvPr id="2051" name="Picture 3" descr="C:\Users\userr\Downloads\cusuc.PNG"/>
          <p:cNvPicPr>
            <a:picLocks noGrp="1" noChangeAspect="1" noChangeArrowheads="1"/>
          </p:cNvPicPr>
          <p:nvPr>
            <p:ph sz="quarter" idx="4"/>
          </p:nvPr>
        </p:nvPicPr>
        <p:blipFill>
          <a:blip r:embed="rId3" cstate="print"/>
          <a:srcRect/>
          <a:stretch>
            <a:fillRect/>
          </a:stretch>
        </p:blipFill>
        <p:spPr bwMode="auto">
          <a:xfrm>
            <a:off x="4716016" y="2204865"/>
            <a:ext cx="3600399" cy="3605386"/>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99592" y="404664"/>
            <a:ext cx="7024744" cy="854968"/>
          </a:xfrm>
        </p:spPr>
        <p:txBody>
          <a:bodyPr>
            <a:normAutofit/>
          </a:bodyPr>
          <a:lstStyle/>
          <a:p>
            <a:r>
              <a:rPr lang="en-US" sz="3200" b="1" dirty="0" smtClean="0">
                <a:latin typeface="Times New Roman" pitchFamily="18" charset="0"/>
                <a:cs typeface="Times New Roman" pitchFamily="18" charset="0"/>
              </a:rPr>
              <a:t>SEQUENCE DIAGRAM:</a:t>
            </a:r>
            <a:endParaRPr lang="en-US" sz="3200" b="1" dirty="0">
              <a:latin typeface="Times New Roman" pitchFamily="18" charset="0"/>
              <a:cs typeface="Times New Roman" pitchFamily="18" charset="0"/>
            </a:endParaRPr>
          </a:p>
        </p:txBody>
      </p:sp>
      <p:pic>
        <p:nvPicPr>
          <p:cNvPr id="1026" name="Picture 2" descr="C:\Users\userr\Downloads\se.PNG"/>
          <p:cNvPicPr>
            <a:picLocks noGrp="1" noChangeAspect="1" noChangeArrowheads="1"/>
          </p:cNvPicPr>
          <p:nvPr>
            <p:ph idx="1"/>
          </p:nvPr>
        </p:nvPicPr>
        <p:blipFill>
          <a:blip r:embed="rId2" cstate="print"/>
          <a:srcRect/>
          <a:stretch>
            <a:fillRect/>
          </a:stretch>
        </p:blipFill>
        <p:spPr bwMode="auto">
          <a:xfrm>
            <a:off x="1835696" y="1700808"/>
            <a:ext cx="4874133" cy="446395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476672"/>
            <a:ext cx="7024744" cy="829896"/>
          </a:xfrm>
        </p:spPr>
        <p:txBody>
          <a:bodyPr>
            <a:normAutofit/>
          </a:bodyPr>
          <a:lstStyle/>
          <a:p>
            <a:r>
              <a:rPr lang="en-US" sz="3200" b="1" dirty="0" smtClean="0">
                <a:latin typeface="Times New Roman" pitchFamily="18" charset="0"/>
                <a:cs typeface="Times New Roman" pitchFamily="18" charset="0"/>
              </a:rPr>
              <a:t>DATA FLOW DIAGRAM:</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1043492" y="1196752"/>
            <a:ext cx="7272924" cy="4968552"/>
          </a:xfrm>
        </p:spPr>
        <p:txBody>
          <a:bodyPr/>
          <a:lstStyle/>
          <a:p>
            <a:pPr>
              <a:buNone/>
            </a:pPr>
            <a:endParaRPr lang="en-US" dirty="0" smtClean="0"/>
          </a:p>
          <a:p>
            <a:pPr>
              <a:buNone/>
            </a:pPr>
            <a:endParaRPr lang="en-US" dirty="0"/>
          </a:p>
        </p:txBody>
      </p:sp>
      <p:pic>
        <p:nvPicPr>
          <p:cNvPr id="1027" name="Picture 3" descr="D:\prasanth\Capture.PNG"/>
          <p:cNvPicPr>
            <a:picLocks noChangeAspect="1" noChangeArrowheads="1"/>
          </p:cNvPicPr>
          <p:nvPr/>
        </p:nvPicPr>
        <p:blipFill>
          <a:blip r:embed="rId2" cstate="print"/>
          <a:srcRect/>
          <a:stretch>
            <a:fillRect/>
          </a:stretch>
        </p:blipFill>
        <p:spPr bwMode="auto">
          <a:xfrm>
            <a:off x="755576" y="1556792"/>
            <a:ext cx="7431087" cy="4816574"/>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71600" y="764704"/>
            <a:ext cx="7024744" cy="685880"/>
          </a:xfrm>
        </p:spPr>
        <p:txBody>
          <a:bodyPr>
            <a:normAutofit/>
          </a:bodyPr>
          <a:lstStyle/>
          <a:p>
            <a:r>
              <a:rPr lang="en-US" sz="3200" b="1" dirty="0" smtClean="0">
                <a:latin typeface="Times New Roman" pitchFamily="18" charset="0"/>
                <a:cs typeface="Times New Roman" pitchFamily="18" charset="0"/>
              </a:rPr>
              <a:t>DATABASE MODULES:</a:t>
            </a:r>
            <a:endParaRPr lang="en-US" sz="3200" b="1" dirty="0"/>
          </a:p>
        </p:txBody>
      </p:sp>
      <p:sp>
        <p:nvSpPr>
          <p:cNvPr id="8" name="Content Placeholder 7"/>
          <p:cNvSpPr>
            <a:spLocks noGrp="1"/>
          </p:cNvSpPr>
          <p:nvPr>
            <p:ph idx="1"/>
          </p:nvPr>
        </p:nvSpPr>
        <p:spPr>
          <a:xfrm>
            <a:off x="971600" y="1844824"/>
            <a:ext cx="6777317" cy="4347845"/>
          </a:xfrm>
        </p:spPr>
        <p:txBody>
          <a:bodyPr/>
          <a:lstStyle/>
          <a:p>
            <a:pPr>
              <a:buNone/>
            </a:pPr>
            <a:r>
              <a:rPr lang="en-US" sz="2800" b="1" dirty="0" smtClean="0">
                <a:solidFill>
                  <a:schemeClr val="tx1"/>
                </a:solidFill>
                <a:latin typeface="Times New Roman" pitchFamily="18" charset="0"/>
                <a:cs typeface="Times New Roman" pitchFamily="18" charset="0"/>
              </a:rPr>
              <a:t>Admin Role:</a:t>
            </a:r>
          </a:p>
          <a:p>
            <a:pPr>
              <a:buNone/>
            </a:pPr>
            <a:endParaRPr lang="en-US" dirty="0" smtClean="0">
              <a:solidFill>
                <a:schemeClr val="tx1"/>
              </a:solidFill>
            </a:endParaRPr>
          </a:p>
          <a:p>
            <a:r>
              <a:rPr lang="en-IN" dirty="0" smtClean="0">
                <a:latin typeface="Times New Roman" panose="02020603050405020304" pitchFamily="18" charset="0"/>
                <a:cs typeface="Times New Roman" panose="02020603050405020304" pitchFamily="18" charset="0"/>
              </a:rPr>
              <a:t>Login</a:t>
            </a:r>
          </a:p>
          <a:p>
            <a:r>
              <a:rPr lang="en-IN" dirty="0" smtClean="0">
                <a:latin typeface="Times New Roman" panose="02020603050405020304" pitchFamily="18" charset="0"/>
                <a:cs typeface="Times New Roman" panose="02020603050405020304" pitchFamily="18" charset="0"/>
              </a:rPr>
              <a:t>Add/update/delete items.</a:t>
            </a:r>
          </a:p>
          <a:p>
            <a:r>
              <a:rPr lang="en-IN" dirty="0" smtClean="0">
                <a:latin typeface="Times New Roman" panose="02020603050405020304" pitchFamily="18" charset="0"/>
                <a:cs typeface="Times New Roman" panose="02020603050405020304" pitchFamily="18" charset="0"/>
              </a:rPr>
              <a:t>View orders.</a:t>
            </a:r>
          </a:p>
          <a:p>
            <a:r>
              <a:rPr lang="en-IN" dirty="0" smtClean="0">
                <a:latin typeface="Times New Roman" panose="02020603050405020304" pitchFamily="18" charset="0"/>
                <a:cs typeface="Times New Roman" panose="02020603050405020304" pitchFamily="18" charset="0"/>
              </a:rPr>
              <a:t>Cancel/update/finish orders.</a:t>
            </a:r>
          </a:p>
          <a:p>
            <a:r>
              <a:rPr lang="en-IN" dirty="0" smtClean="0">
                <a:latin typeface="Times New Roman" panose="02020603050405020304" pitchFamily="18" charset="0"/>
                <a:cs typeface="Times New Roman" panose="02020603050405020304" pitchFamily="18" charset="0"/>
              </a:rPr>
              <a:t>Payment status</a:t>
            </a:r>
            <a:r>
              <a:rPr lang="en-IN" dirty="0" smtClean="0"/>
              <a:t>.</a:t>
            </a:r>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2800" b="1" dirty="0" smtClean="0">
                <a:solidFill>
                  <a:schemeClr val="tx1"/>
                </a:solidFill>
                <a:latin typeface="Times New Roman" pitchFamily="18" charset="0"/>
                <a:cs typeface="Times New Roman" pitchFamily="18" charset="0"/>
              </a:rPr>
              <a:t>Customer Role:</a:t>
            </a:r>
            <a:endParaRPr lang="en-US" sz="2800" b="1" dirty="0"/>
          </a:p>
        </p:txBody>
      </p:sp>
      <p:sp>
        <p:nvSpPr>
          <p:cNvPr id="8" name="Content Placeholder 7"/>
          <p:cNvSpPr>
            <a:spLocks noGrp="1"/>
          </p:cNvSpPr>
          <p:nvPr>
            <p:ph idx="1"/>
          </p:nvPr>
        </p:nvSpPr>
        <p:spPr/>
        <p:txBody>
          <a:bodyPr/>
          <a:lstStyle/>
          <a:p>
            <a:r>
              <a:rPr lang="en-IN" dirty="0" smtClean="0">
                <a:latin typeface="Times New Roman" panose="02020603050405020304" pitchFamily="18" charset="0"/>
                <a:cs typeface="Times New Roman" panose="02020603050405020304" pitchFamily="18" charset="0"/>
              </a:rPr>
              <a:t>Register.</a:t>
            </a:r>
          </a:p>
          <a:p>
            <a:r>
              <a:rPr lang="en-IN" dirty="0" smtClean="0">
                <a:latin typeface="Times New Roman" panose="02020603050405020304" pitchFamily="18" charset="0"/>
                <a:cs typeface="Times New Roman" panose="02020603050405020304" pitchFamily="18" charset="0"/>
              </a:rPr>
              <a:t>Login</a:t>
            </a:r>
          </a:p>
          <a:p>
            <a:r>
              <a:rPr lang="en-IN" dirty="0" smtClean="0">
                <a:latin typeface="Times New Roman" panose="02020603050405020304" pitchFamily="18" charset="0"/>
                <a:cs typeface="Times New Roman" panose="02020603050405020304" pitchFamily="18" charset="0"/>
              </a:rPr>
              <a:t>Purchase items</a:t>
            </a:r>
          </a:p>
          <a:p>
            <a:r>
              <a:rPr lang="en-IN" dirty="0" smtClean="0">
                <a:latin typeface="Times New Roman" panose="02020603050405020304" pitchFamily="18" charset="0"/>
                <a:cs typeface="Times New Roman" panose="02020603050405020304" pitchFamily="18" charset="0"/>
              </a:rPr>
              <a:t>View/cancel orders.</a:t>
            </a:r>
          </a:p>
          <a:p>
            <a:r>
              <a:rPr lang="en-IN" dirty="0" smtClean="0">
                <a:latin typeface="Times New Roman" panose="02020603050405020304" pitchFamily="18" charset="0"/>
                <a:cs typeface="Times New Roman" panose="02020603050405020304" pitchFamily="18" charset="0"/>
              </a:rPr>
              <a:t>Update Profile.</a:t>
            </a:r>
          </a:p>
          <a:p>
            <a:r>
              <a:rPr lang="en-IN" dirty="0" smtClean="0">
                <a:latin typeface="Times New Roman" panose="02020603050405020304" pitchFamily="18" charset="0"/>
                <a:cs typeface="Times New Roman" panose="02020603050405020304" pitchFamily="18" charset="0"/>
              </a:rPr>
              <a:t>Log out</a:t>
            </a:r>
            <a:r>
              <a:rPr lang="en-IN" dirty="0" smtClean="0"/>
              <a:t>.</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196752"/>
            <a:ext cx="7024744" cy="613872"/>
          </a:xfrm>
        </p:spPr>
        <p:txBody>
          <a:bodyPr>
            <a:normAutofit/>
          </a:bodyPr>
          <a:lstStyle/>
          <a:p>
            <a:r>
              <a:rPr lang="en-IN" sz="2800" b="1" dirty="0" smtClean="0">
                <a:solidFill>
                  <a:schemeClr val="tx1"/>
                </a:solidFill>
                <a:latin typeface="Times New Roman" panose="02020603050405020304" pitchFamily="18" charset="0"/>
                <a:cs typeface="Times New Roman" panose="02020603050405020304" pitchFamily="18" charset="0"/>
              </a:rPr>
              <a:t>   Order Placing:</a:t>
            </a:r>
            <a:endParaRPr lang="en-US" sz="2800" dirty="0"/>
          </a:p>
        </p:txBody>
      </p:sp>
      <p:sp>
        <p:nvSpPr>
          <p:cNvPr id="3" name="Content Placeholder 2"/>
          <p:cNvSpPr>
            <a:spLocks noGrp="1"/>
          </p:cNvSpPr>
          <p:nvPr>
            <p:ph idx="1"/>
          </p:nvPr>
        </p:nvSpPr>
        <p:spPr>
          <a:xfrm>
            <a:off x="1043608" y="2276872"/>
            <a:ext cx="6777317" cy="3508977"/>
          </a:xfrm>
        </p:spPr>
        <p:txBody>
          <a:bodyPr/>
          <a:lstStyle/>
          <a:p>
            <a:r>
              <a:rPr lang="en-IN" dirty="0" smtClean="0">
                <a:latin typeface="Times New Roman" panose="02020603050405020304" pitchFamily="18" charset="0"/>
                <a:cs typeface="Times New Roman" panose="02020603050405020304" pitchFamily="18" charset="0"/>
              </a:rPr>
              <a:t>Item Selection.</a:t>
            </a:r>
          </a:p>
          <a:p>
            <a:r>
              <a:rPr lang="en-IN" dirty="0" smtClean="0">
                <a:latin typeface="Times New Roman" panose="02020603050405020304" pitchFamily="18" charset="0"/>
                <a:cs typeface="Times New Roman" panose="02020603050405020304" pitchFamily="18" charset="0"/>
              </a:rPr>
              <a:t>Delivery Address.</a:t>
            </a:r>
          </a:p>
          <a:p>
            <a:r>
              <a:rPr lang="en-IN" dirty="0" smtClean="0">
                <a:latin typeface="Times New Roman" panose="02020603050405020304" pitchFamily="18" charset="0"/>
                <a:cs typeface="Times New Roman" panose="02020603050405020304" pitchFamily="18" charset="0"/>
              </a:rPr>
              <a:t>Payment Phase.</a:t>
            </a:r>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92696"/>
            <a:ext cx="7024744" cy="1033184"/>
          </a:xfrm>
        </p:spPr>
        <p:txBody>
          <a:bodyPr>
            <a:noAutofit/>
          </a:bodyPr>
          <a:lstStyle/>
          <a:p>
            <a:r>
              <a:rPr lang="en-IN" sz="3200" b="1" dirty="0" smtClean="0">
                <a:latin typeface="Times New Roman" pitchFamily="18" charset="0"/>
                <a:cs typeface="Times New Roman" pitchFamily="18" charset="0"/>
              </a:rPr>
              <a:t>ABSTRACT:</a:t>
            </a:r>
            <a:br>
              <a:rPr lang="en-IN" sz="3200" b="1" dirty="0" smtClean="0">
                <a:latin typeface="Times New Roman" pitchFamily="18" charset="0"/>
                <a:cs typeface="Times New Roman" pitchFamily="18" charset="0"/>
              </a:rPr>
            </a:br>
            <a:endParaRPr lang="en-IN"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827584" y="1844824"/>
            <a:ext cx="7416824" cy="3987805"/>
          </a:xfrm>
        </p:spPr>
        <p:txBody>
          <a:bodyPr>
            <a:normAutofit/>
          </a:bodyPr>
          <a:lstStyle/>
          <a:p>
            <a:pPr algn="just"/>
            <a:r>
              <a:rPr lang="en-IN" dirty="0" smtClean="0">
                <a:latin typeface="Times New Roman" panose="02020603050405020304" pitchFamily="18" charset="0"/>
                <a:cs typeface="Times New Roman" panose="02020603050405020304" pitchFamily="18" charset="0"/>
              </a:rPr>
              <a:t>The “Online </a:t>
            </a:r>
            <a:r>
              <a:rPr lang="en-IN" dirty="0" err="1" smtClean="0">
                <a:latin typeface="Times New Roman" panose="02020603050405020304" pitchFamily="18" charset="0"/>
                <a:cs typeface="Times New Roman" panose="02020603050405020304" pitchFamily="18" charset="0"/>
              </a:rPr>
              <a:t>Mens</a:t>
            </a:r>
            <a:r>
              <a:rPr lang="en-IN" dirty="0" smtClean="0">
                <a:latin typeface="Times New Roman" panose="02020603050405020304" pitchFamily="18" charset="0"/>
                <a:cs typeface="Times New Roman" panose="02020603050405020304" pitchFamily="18" charset="0"/>
              </a:rPr>
              <a:t>-Hut” </a:t>
            </a:r>
            <a:r>
              <a:rPr lang="en-IN" dirty="0">
                <a:latin typeface="Times New Roman" panose="02020603050405020304" pitchFamily="18" charset="0"/>
                <a:cs typeface="Times New Roman" panose="02020603050405020304" pitchFamily="18" charset="0"/>
              </a:rPr>
              <a:t>is </a:t>
            </a:r>
            <a:r>
              <a:rPr lang="en-IN" dirty="0" smtClean="0">
                <a:latin typeface="Times New Roman" panose="02020603050405020304" pitchFamily="18" charset="0"/>
                <a:cs typeface="Times New Roman" panose="02020603050405020304" pitchFamily="18" charset="0"/>
              </a:rPr>
              <a:t>a website in which the user (or) a </a:t>
            </a:r>
            <a:r>
              <a:rPr lang="en-IN" dirty="0">
                <a:latin typeface="Times New Roman" panose="02020603050405020304" pitchFamily="18" charset="0"/>
                <a:cs typeface="Times New Roman" panose="02020603050405020304" pitchFamily="18" charset="0"/>
              </a:rPr>
              <a:t>person </a:t>
            </a:r>
            <a:r>
              <a:rPr lang="en-IN" dirty="0" smtClean="0">
                <a:latin typeface="Times New Roman" panose="02020603050405020304" pitchFamily="18" charset="0"/>
                <a:cs typeface="Times New Roman" panose="02020603050405020304" pitchFamily="18" charset="0"/>
              </a:rPr>
              <a:t>sitting </a:t>
            </a:r>
            <a:r>
              <a:rPr lang="en-IN" dirty="0">
                <a:latin typeface="Times New Roman" panose="02020603050405020304" pitchFamily="18" charset="0"/>
                <a:cs typeface="Times New Roman" panose="02020603050405020304" pitchFamily="18" charset="0"/>
              </a:rPr>
              <a:t>in front of a computer can access all the facilities of the Internet to buy or sell the </a:t>
            </a:r>
            <a:r>
              <a:rPr lang="en-IN" dirty="0" smtClean="0">
                <a:latin typeface="Times New Roman" panose="02020603050405020304" pitchFamily="18" charset="0"/>
                <a:cs typeface="Times New Roman" panose="02020603050405020304" pitchFamily="18" charset="0"/>
              </a:rPr>
              <a:t>products related to men. The project also provides the user to get  special offers, discounts on festivals.</a:t>
            </a:r>
          </a:p>
          <a:p>
            <a:pPr algn="just"/>
            <a:r>
              <a:rPr lang="en-IN" dirty="0" smtClean="0">
                <a:latin typeface="Times New Roman" panose="02020603050405020304" pitchFamily="18" charset="0"/>
                <a:cs typeface="Times New Roman" panose="02020603050405020304" pitchFamily="18" charset="0"/>
              </a:rPr>
              <a:t>This centralized system will ensure that the activities in the context of adding, updating products can be managed effectively by admin and also making it more accessible and convenient to end user.</a:t>
            </a:r>
            <a:endParaRPr lang="en-IN" dirty="0">
              <a:latin typeface="Times New Roman" panose="02020603050405020304" pitchFamily="18" charset="0"/>
              <a:cs typeface="Times New Roman" panose="02020603050405020304" pitchFamily="18" charset="0"/>
            </a:endParaRPr>
          </a:p>
          <a:p>
            <a:pPr algn="just">
              <a:buNone/>
            </a:pPr>
            <a:endParaRPr lang="en-IN" sz="29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 xmlns:p14="http://schemas.microsoft.com/office/powerpoint/2010/main" val="1116965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692696"/>
            <a:ext cx="7024744" cy="673144"/>
          </a:xfrm>
        </p:spPr>
        <p:txBody>
          <a:bodyPr>
            <a:normAutofit/>
          </a:bodyPr>
          <a:lstStyle/>
          <a:p>
            <a:r>
              <a:rPr lang="en-US" sz="3200" b="1" dirty="0" smtClean="0">
                <a:latin typeface="Times New Roman" pitchFamily="18" charset="0"/>
                <a:cs typeface="Times New Roman" pitchFamily="18" charset="0"/>
              </a:rPr>
              <a:t>TEST CASES:</a:t>
            </a:r>
            <a:endParaRPr lang="en-US" sz="3200" b="1" dirty="0">
              <a:latin typeface="Times New Roman" pitchFamily="18" charset="0"/>
              <a:cs typeface="Times New Roman" pitchFamily="18" charset="0"/>
            </a:endParaRPr>
          </a:p>
        </p:txBody>
      </p:sp>
      <p:graphicFrame>
        <p:nvGraphicFramePr>
          <p:cNvPr id="4" name="Content Placeholder 3"/>
          <p:cNvGraphicFramePr>
            <a:graphicFrameLocks noGrp="1"/>
          </p:cNvGraphicFramePr>
          <p:nvPr>
            <p:ph idx="1"/>
          </p:nvPr>
        </p:nvGraphicFramePr>
        <p:xfrm>
          <a:off x="971600" y="1268760"/>
          <a:ext cx="7273926" cy="4907984"/>
        </p:xfrm>
        <a:graphic>
          <a:graphicData uri="http://schemas.openxmlformats.org/drawingml/2006/table">
            <a:tbl>
              <a:tblPr firstRow="1" bandRow="1">
                <a:tableStyleId>{5C22544A-7EE6-4342-B048-85BDC9FD1C3A}</a:tableStyleId>
              </a:tblPr>
              <a:tblGrid>
                <a:gridCol w="792088"/>
                <a:gridCol w="1368152"/>
                <a:gridCol w="1476723"/>
                <a:gridCol w="1212321"/>
                <a:gridCol w="1212321"/>
                <a:gridCol w="1212321"/>
              </a:tblGrid>
              <a:tr h="442832">
                <a:tc>
                  <a:txBody>
                    <a:bodyPr/>
                    <a:lstStyle/>
                    <a:p>
                      <a:r>
                        <a:rPr lang="en-US" sz="1200" dirty="0" smtClean="0">
                          <a:latin typeface="Times New Roman" pitchFamily="18" charset="0"/>
                          <a:cs typeface="Times New Roman" pitchFamily="18" charset="0"/>
                        </a:rPr>
                        <a:t>S.NO</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Test case</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Input</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Expected </a:t>
                      </a:r>
                      <a:r>
                        <a:rPr lang="en-US" sz="1200" dirty="0" err="1" smtClean="0">
                          <a:latin typeface="Times New Roman" pitchFamily="18" charset="0"/>
                          <a:cs typeface="Times New Roman" pitchFamily="18" charset="0"/>
                        </a:rPr>
                        <a:t>behaviour</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Actual </a:t>
                      </a:r>
                      <a:r>
                        <a:rPr lang="en-US" sz="1200" dirty="0" err="1" smtClean="0">
                          <a:latin typeface="Times New Roman" pitchFamily="18" charset="0"/>
                          <a:cs typeface="Times New Roman" pitchFamily="18" charset="0"/>
                        </a:rPr>
                        <a:t>behaviour</a:t>
                      </a:r>
                      <a:endParaRPr lang="en-US" sz="1200" dirty="0">
                        <a:latin typeface="Times New Roman" pitchFamily="18" charset="0"/>
                        <a:cs typeface="Times New Roman" pitchFamily="18" charset="0"/>
                      </a:endParaRPr>
                    </a:p>
                  </a:txBody>
                  <a:tcPr/>
                </a:tc>
                <a:tc>
                  <a:txBody>
                    <a:bodyPr/>
                    <a:lstStyle/>
                    <a:p>
                      <a:r>
                        <a:rPr lang="en-US" sz="1200" dirty="0" smtClean="0">
                          <a:latin typeface="Times New Roman" pitchFamily="18" charset="0"/>
                          <a:cs typeface="Times New Roman" pitchFamily="18" charset="0"/>
                        </a:rPr>
                        <a:t>Result</a:t>
                      </a:r>
                    </a:p>
                    <a:p>
                      <a:endParaRPr lang="en-US" sz="1200" dirty="0">
                        <a:latin typeface="Times New Roman" pitchFamily="18" charset="0"/>
                        <a:cs typeface="Times New Roman" pitchFamily="18" charset="0"/>
                      </a:endParaRPr>
                    </a:p>
                  </a:txBody>
                  <a:tcPr/>
                </a:tc>
              </a:tr>
              <a:tr h="501876">
                <a:tc>
                  <a:txBody>
                    <a:bodyPr/>
                    <a:lstStyle/>
                    <a:p>
                      <a:pPr algn="just"/>
                      <a:r>
                        <a:rPr lang="en-US" sz="1400" dirty="0" smtClean="0">
                          <a:latin typeface="Times New Roman" pitchFamily="18" charset="0"/>
                          <a:cs typeface="Times New Roman" pitchFamily="18" charset="0"/>
                        </a:rPr>
                        <a:t>1</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User</a:t>
                      </a:r>
                      <a:r>
                        <a:rPr lang="en-US" sz="1400" baseline="0" dirty="0" smtClean="0">
                          <a:latin typeface="Times New Roman" pitchFamily="18" charset="0"/>
                          <a:cs typeface="Times New Roman" pitchFamily="18" charset="0"/>
                        </a:rPr>
                        <a:t> </a:t>
                      </a:r>
                    </a:p>
                    <a:p>
                      <a:r>
                        <a:rPr lang="en-US" sz="1400" dirty="0" smtClean="0">
                          <a:latin typeface="Times New Roman" pitchFamily="18" charset="0"/>
                          <a:cs typeface="Times New Roman" pitchFamily="18" charset="0"/>
                        </a:rPr>
                        <a:t>registration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Enter</a:t>
                      </a:r>
                      <a:r>
                        <a:rPr lang="en-US" sz="1400" baseline="0" dirty="0" smtClean="0">
                          <a:latin typeface="Times New Roman" pitchFamily="18" charset="0"/>
                          <a:cs typeface="Times New Roman" pitchFamily="18" charset="0"/>
                        </a:rPr>
                        <a:t> the fields</a:t>
                      </a:r>
                      <a:endParaRPr lang="en-US" sz="1400" dirty="0" smtClean="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Registration </a:t>
                      </a:r>
                      <a:r>
                        <a:rPr lang="en-US" sz="1400" dirty="0" err="1" smtClean="0">
                          <a:latin typeface="Times New Roman" pitchFamily="18" charset="0"/>
                          <a:cs typeface="Times New Roman" pitchFamily="18" charset="0"/>
                        </a:rPr>
                        <a:t>sucess</a:t>
                      </a:r>
                      <a:endParaRPr lang="en-US" sz="1400" dirty="0">
                        <a:latin typeface="Times New Roman" pitchFamily="18" charset="0"/>
                        <a:cs typeface="Times New Roman" pitchFamily="18" charset="0"/>
                      </a:endParaRPr>
                    </a:p>
                  </a:txBody>
                  <a:tcPr/>
                </a:tc>
                <a:tc>
                  <a:txBody>
                    <a:bodyPr/>
                    <a:lstStyle/>
                    <a:p>
                      <a:r>
                        <a:rPr lang="en-US" sz="1400" dirty="0" err="1" smtClean="0">
                          <a:latin typeface="Times New Roman" pitchFamily="18" charset="0"/>
                          <a:cs typeface="Times New Roman" pitchFamily="18" charset="0"/>
                        </a:rPr>
                        <a:t>successfull</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501876">
                <a:tc>
                  <a:txBody>
                    <a:bodyPr/>
                    <a:lstStyle/>
                    <a:p>
                      <a:r>
                        <a:rPr lang="en-US" sz="1400" dirty="0" smtClean="0">
                          <a:latin typeface="Times New Roman" pitchFamily="18" charset="0"/>
                          <a:cs typeface="Times New Roman" pitchFamily="18" charset="0"/>
                        </a:rPr>
                        <a:t>2</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User</a:t>
                      </a:r>
                      <a:r>
                        <a:rPr lang="en-US" sz="1400" baseline="0" dirty="0" smtClean="0">
                          <a:latin typeface="Times New Roman" pitchFamily="18" charset="0"/>
                          <a:cs typeface="Times New Roman" pitchFamily="18" charset="0"/>
                        </a:rPr>
                        <a:t> </a:t>
                      </a:r>
                    </a:p>
                    <a:p>
                      <a:r>
                        <a:rPr lang="en-US" sz="1400" dirty="0" smtClean="0">
                          <a:latin typeface="Times New Roman" pitchFamily="18" charset="0"/>
                          <a:cs typeface="Times New Roman" pitchFamily="18" charset="0"/>
                        </a:rPr>
                        <a:t>registration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If</a:t>
                      </a:r>
                      <a:r>
                        <a:rPr lang="en-US" sz="1400" baseline="0" dirty="0" smtClean="0">
                          <a:latin typeface="Times New Roman" pitchFamily="18" charset="0"/>
                          <a:cs typeface="Times New Roman" pitchFamily="18" charset="0"/>
                        </a:rPr>
                        <a:t> we miss entry fields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Fill the entries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Please fill out this</a:t>
                      </a:r>
                      <a:r>
                        <a:rPr lang="en-US" sz="1400" baseline="0" dirty="0" smtClean="0">
                          <a:latin typeface="Times New Roman" pitchFamily="18" charset="0"/>
                          <a:cs typeface="Times New Roman" pitchFamily="18" charset="0"/>
                        </a:rPr>
                        <a:t> field</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708531">
                <a:tc>
                  <a:txBody>
                    <a:bodyPr/>
                    <a:lstStyle/>
                    <a:p>
                      <a:r>
                        <a:rPr lang="en-US" sz="1400" dirty="0" smtClean="0">
                          <a:latin typeface="Times New Roman" pitchFamily="18" charset="0"/>
                          <a:cs typeface="Times New Roman" pitchFamily="18" charset="0"/>
                        </a:rPr>
                        <a:t>3</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User</a:t>
                      </a:r>
                    </a:p>
                    <a:p>
                      <a:r>
                        <a:rPr lang="en-US" sz="1400" dirty="0" smtClean="0">
                          <a:latin typeface="Times New Roman" pitchFamily="18" charset="0"/>
                          <a:cs typeface="Times New Roman" pitchFamily="18" charset="0"/>
                        </a:rPr>
                        <a:t> login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Enter</a:t>
                      </a:r>
                      <a:r>
                        <a:rPr lang="en-US" sz="1400" baseline="0" dirty="0" smtClean="0">
                          <a:latin typeface="Times New Roman" pitchFamily="18" charset="0"/>
                          <a:cs typeface="Times New Roman" pitchFamily="18" charset="0"/>
                        </a:rPr>
                        <a:t> valid credentials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Redirecting to customer page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Customer page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653630">
                <a:tc>
                  <a:txBody>
                    <a:bodyPr/>
                    <a:lstStyle/>
                    <a:p>
                      <a:r>
                        <a:rPr lang="en-US" sz="1400" dirty="0" smtClean="0">
                          <a:latin typeface="Times New Roman" pitchFamily="18" charset="0"/>
                          <a:cs typeface="Times New Roman" pitchFamily="18" charset="0"/>
                        </a:rPr>
                        <a:t>4</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User login</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Enter</a:t>
                      </a:r>
                      <a:r>
                        <a:rPr lang="en-US" sz="1400" baseline="0" dirty="0" smtClean="0">
                          <a:latin typeface="Times New Roman" pitchFamily="18" charset="0"/>
                          <a:cs typeface="Times New Roman" pitchFamily="18" charset="0"/>
                        </a:rPr>
                        <a:t> invalid credentials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Invalid</a:t>
                      </a:r>
                      <a:r>
                        <a:rPr lang="en-US" sz="1400" baseline="0" dirty="0" smtClean="0">
                          <a:latin typeface="Times New Roman" pitchFamily="18" charset="0"/>
                          <a:cs typeface="Times New Roman" pitchFamily="18" charset="0"/>
                        </a:rPr>
                        <a:t> User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Invalid</a:t>
                      </a:r>
                      <a:r>
                        <a:rPr lang="en-US" sz="1400" baseline="0" dirty="0" smtClean="0">
                          <a:latin typeface="Times New Roman" pitchFamily="18" charset="0"/>
                          <a:cs typeface="Times New Roman" pitchFamily="18" charset="0"/>
                        </a:rPr>
                        <a:t> user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708531">
                <a:tc>
                  <a:txBody>
                    <a:bodyPr/>
                    <a:lstStyle/>
                    <a:p>
                      <a:r>
                        <a:rPr lang="en-US" sz="1400" dirty="0" smtClean="0">
                          <a:latin typeface="Times New Roman" pitchFamily="18" charset="0"/>
                          <a:cs typeface="Times New Roman" pitchFamily="18" charset="0"/>
                        </a:rPr>
                        <a:t>5</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Admin adding products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Add items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it will be added in </a:t>
                      </a:r>
                      <a:r>
                        <a:rPr lang="en-US" sz="1400" dirty="0" err="1" smtClean="0">
                          <a:latin typeface="Times New Roman" pitchFamily="18" charset="0"/>
                          <a:cs typeface="Times New Roman" pitchFamily="18" charset="0"/>
                        </a:rPr>
                        <a:t>customerpage</a:t>
                      </a:r>
                      <a:endParaRPr lang="en-US" sz="1400" dirty="0">
                        <a:latin typeface="Times New Roman" pitchFamily="18" charset="0"/>
                        <a:cs typeface="Times New Roman" pitchFamily="18" charset="0"/>
                      </a:endParaRPr>
                    </a:p>
                  </a:txBody>
                  <a:tcPr/>
                </a:tc>
                <a:tc>
                  <a:txBody>
                    <a:bodyPr/>
                    <a:lstStyle/>
                    <a:p>
                      <a:r>
                        <a:rPr lang="en-US" sz="1400" dirty="0" err="1" smtClean="0">
                          <a:latin typeface="Times New Roman" pitchFamily="18" charset="0"/>
                          <a:cs typeface="Times New Roman" pitchFamily="18" charset="0"/>
                        </a:rPr>
                        <a:t>customerpage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566274">
                <a:tc>
                  <a:txBody>
                    <a:bodyPr/>
                    <a:lstStyle/>
                    <a:p>
                      <a:r>
                        <a:rPr lang="en-US" sz="1400" dirty="0" smtClean="0">
                          <a:latin typeface="Times New Roman" pitchFamily="18" charset="0"/>
                          <a:cs typeface="Times New Roman" pitchFamily="18" charset="0"/>
                        </a:rPr>
                        <a:t>6</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Adding</a:t>
                      </a:r>
                      <a:r>
                        <a:rPr lang="en-US" sz="1400" baseline="0"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the item</a:t>
                      </a:r>
                      <a:r>
                        <a:rPr lang="en-US" sz="1400" baseline="0" dirty="0" smtClean="0">
                          <a:latin typeface="Times New Roman" pitchFamily="18" charset="0"/>
                          <a:cs typeface="Times New Roman" pitchFamily="18" charset="0"/>
                        </a:rPr>
                        <a:t> to cart.</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Enter Quantity </a:t>
                      </a:r>
                      <a:r>
                        <a:rPr lang="en-US" sz="1400" baseline="0" dirty="0" smtClean="0">
                          <a:latin typeface="Times New Roman" pitchFamily="18" charset="0"/>
                          <a:cs typeface="Times New Roman" pitchFamily="18" charset="0"/>
                        </a:rPr>
                        <a:t>of item and proceed-</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Open</a:t>
                      </a:r>
                      <a:r>
                        <a:rPr lang="en-US" sz="1400" baseline="0" dirty="0" smtClean="0">
                          <a:latin typeface="Times New Roman" pitchFamily="18" charset="0"/>
                          <a:cs typeface="Times New Roman" pitchFamily="18" charset="0"/>
                        </a:rPr>
                        <a:t> cart Page </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Cart</a:t>
                      </a:r>
                      <a:r>
                        <a:rPr lang="en-US" sz="1400" baseline="0" dirty="0" smtClean="0">
                          <a:latin typeface="Times New Roman" pitchFamily="18" charset="0"/>
                          <a:cs typeface="Times New Roman" pitchFamily="18" charset="0"/>
                        </a:rPr>
                        <a:t> Page</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r h="653630">
                <a:tc>
                  <a:txBody>
                    <a:bodyPr/>
                    <a:lstStyle/>
                    <a:p>
                      <a:r>
                        <a:rPr lang="en-US" sz="1400" dirty="0" smtClean="0">
                          <a:latin typeface="Times New Roman" pitchFamily="18" charset="0"/>
                          <a:cs typeface="Times New Roman" pitchFamily="18" charset="0"/>
                        </a:rPr>
                        <a:t>7</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Placing</a:t>
                      </a:r>
                      <a:r>
                        <a:rPr lang="en-US" sz="1400" baseline="0" dirty="0" smtClean="0">
                          <a:latin typeface="Times New Roman" pitchFamily="18" charset="0"/>
                          <a:cs typeface="Times New Roman" pitchFamily="18" charset="0"/>
                        </a:rPr>
                        <a:t> the Order</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Proceed and</a:t>
                      </a:r>
                      <a:r>
                        <a:rPr lang="en-US" sz="1400" baseline="0" dirty="0" smtClean="0">
                          <a:latin typeface="Times New Roman" pitchFamily="18" charset="0"/>
                          <a:cs typeface="Times New Roman" pitchFamily="18" charset="0"/>
                        </a:rPr>
                        <a:t> Enter Door Details</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Placed</a:t>
                      </a:r>
                      <a:r>
                        <a:rPr lang="en-US" sz="1400" baseline="0" dirty="0" smtClean="0">
                          <a:latin typeface="Times New Roman" pitchFamily="18" charset="0"/>
                          <a:cs typeface="Times New Roman" pitchFamily="18" charset="0"/>
                        </a:rPr>
                        <a:t> Successfully</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Placed Successfully</a:t>
                      </a:r>
                      <a:endParaRPr lang="en-US" sz="1400" dirty="0">
                        <a:latin typeface="Times New Roman" pitchFamily="18" charset="0"/>
                        <a:cs typeface="Times New Roman" pitchFamily="18" charset="0"/>
                      </a:endParaRPr>
                    </a:p>
                  </a:txBody>
                  <a:tcPr/>
                </a:tc>
                <a:tc>
                  <a:txBody>
                    <a:bodyPr/>
                    <a:lstStyle/>
                    <a:p>
                      <a:r>
                        <a:rPr lang="en-US" sz="1400" dirty="0" smtClean="0">
                          <a:latin typeface="Times New Roman" pitchFamily="18" charset="0"/>
                          <a:cs typeface="Times New Roman" pitchFamily="18" charset="0"/>
                        </a:rPr>
                        <a:t>success</a:t>
                      </a:r>
                      <a:endParaRPr lang="en-US" sz="1400" dirty="0">
                        <a:latin typeface="Times New Roman" pitchFamily="18" charset="0"/>
                        <a:cs typeface="Times New Roman"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43608" y="476672"/>
            <a:ext cx="7024744" cy="1143000"/>
          </a:xfrm>
        </p:spPr>
        <p:txBody>
          <a:bodyPr>
            <a:normAutofit/>
          </a:bodyPr>
          <a:lstStyle/>
          <a:p>
            <a:r>
              <a:rPr lang="en-US" sz="2800" b="1" dirty="0" smtClean="0">
                <a:solidFill>
                  <a:schemeClr val="tx1"/>
                </a:solidFill>
                <a:latin typeface="Times New Roman" pitchFamily="18" charset="0"/>
                <a:cs typeface="Times New Roman" pitchFamily="18" charset="0"/>
              </a:rPr>
              <a:t>Customer Registration</a:t>
            </a:r>
            <a:r>
              <a:rPr lang="en-US" sz="2800" b="1" dirty="0" smtClean="0">
                <a:solidFill>
                  <a:schemeClr val="tx1"/>
                </a:solidFill>
              </a:rPr>
              <a:t>:</a:t>
            </a:r>
            <a:endParaRPr lang="en-US" sz="2800" b="1" dirty="0">
              <a:solidFill>
                <a:schemeClr val="tx1"/>
              </a:solidFill>
            </a:endParaRPr>
          </a:p>
        </p:txBody>
      </p:sp>
      <p:sp>
        <p:nvSpPr>
          <p:cNvPr id="5" name="Text Placeholder 4"/>
          <p:cNvSpPr>
            <a:spLocks noGrp="1"/>
          </p:cNvSpPr>
          <p:nvPr>
            <p:ph type="body" idx="1"/>
          </p:nvPr>
        </p:nvSpPr>
        <p:spPr>
          <a:xfrm>
            <a:off x="1331640" y="2132856"/>
            <a:ext cx="3057148" cy="639762"/>
          </a:xfrm>
        </p:spPr>
        <p:txBody>
          <a:bodyPr>
            <a:noAutofit/>
          </a:bodyPr>
          <a:lstStyle/>
          <a:p>
            <a:r>
              <a:rPr lang="en-US" b="0" dirty="0" smtClean="0">
                <a:solidFill>
                  <a:schemeClr val="tx1"/>
                </a:solidFill>
                <a:latin typeface="Times New Roman" pitchFamily="18" charset="0"/>
                <a:cs typeface="Times New Roman" pitchFamily="18" charset="0"/>
              </a:rPr>
              <a:t>When entered invalid credentials:</a:t>
            </a:r>
            <a:endParaRPr lang="en-US" b="0" dirty="0">
              <a:solidFill>
                <a:schemeClr val="tx1"/>
              </a:solidFill>
              <a:latin typeface="Times New Roman" pitchFamily="18" charset="0"/>
              <a:cs typeface="Times New Roman" pitchFamily="18" charset="0"/>
            </a:endParaRPr>
          </a:p>
        </p:txBody>
      </p:sp>
      <p:sp>
        <p:nvSpPr>
          <p:cNvPr id="7" name="Text Placeholder 6"/>
          <p:cNvSpPr>
            <a:spLocks noGrp="1"/>
          </p:cNvSpPr>
          <p:nvPr>
            <p:ph type="body" sz="quarter" idx="3"/>
          </p:nvPr>
        </p:nvSpPr>
        <p:spPr>
          <a:xfrm>
            <a:off x="5076056" y="2132856"/>
            <a:ext cx="3055717" cy="639762"/>
          </a:xfrm>
        </p:spPr>
        <p:txBody>
          <a:bodyPr>
            <a:normAutofit/>
          </a:bodyPr>
          <a:lstStyle/>
          <a:p>
            <a:r>
              <a:rPr lang="en-US" b="0" dirty="0" smtClean="0">
                <a:solidFill>
                  <a:schemeClr val="tx1"/>
                </a:solidFill>
                <a:latin typeface="Times New Roman" pitchFamily="18" charset="0"/>
                <a:cs typeface="Times New Roman" pitchFamily="18" charset="0"/>
              </a:rPr>
              <a:t>Invalid user:</a:t>
            </a:r>
            <a:endParaRPr lang="en-US" b="0" dirty="0">
              <a:solidFill>
                <a:schemeClr val="tx1"/>
              </a:solidFill>
              <a:latin typeface="Times New Roman" pitchFamily="18" charset="0"/>
              <a:cs typeface="Times New Roman" pitchFamily="18" charset="0"/>
            </a:endParaRPr>
          </a:p>
        </p:txBody>
      </p:sp>
      <p:pic>
        <p:nvPicPr>
          <p:cNvPr id="45058" name="Picture 2" descr="C:\Users\userr\Pictures\1.PNG"/>
          <p:cNvPicPr>
            <a:picLocks noGrp="1" noChangeAspect="1" noChangeArrowheads="1"/>
          </p:cNvPicPr>
          <p:nvPr>
            <p:ph sz="half" idx="2"/>
          </p:nvPr>
        </p:nvPicPr>
        <p:blipFill>
          <a:blip r:embed="rId2" cstate="print"/>
          <a:srcRect/>
          <a:stretch>
            <a:fillRect/>
          </a:stretch>
        </p:blipFill>
        <p:spPr bwMode="auto">
          <a:xfrm>
            <a:off x="1041400" y="3139709"/>
            <a:ext cx="3419475" cy="2505806"/>
          </a:xfrm>
          <a:prstGeom prst="rect">
            <a:avLst/>
          </a:prstGeom>
          <a:noFill/>
        </p:spPr>
      </p:pic>
      <p:pic>
        <p:nvPicPr>
          <p:cNvPr id="45059" name="Picture 3" descr="C:\Users\userr\Pictures\2.PNG"/>
          <p:cNvPicPr>
            <a:picLocks noGrp="1" noChangeAspect="1" noChangeArrowheads="1"/>
          </p:cNvPicPr>
          <p:nvPr>
            <p:ph sz="quarter" idx="4"/>
          </p:nvPr>
        </p:nvPicPr>
        <p:blipFill>
          <a:blip r:embed="rId3" cstate="print"/>
          <a:srcRect/>
          <a:stretch>
            <a:fillRect/>
          </a:stretch>
        </p:blipFill>
        <p:spPr bwMode="auto">
          <a:xfrm>
            <a:off x="4645025" y="3139709"/>
            <a:ext cx="3419475" cy="2505806"/>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188640"/>
            <a:ext cx="7024744" cy="1143000"/>
          </a:xfrm>
        </p:spPr>
        <p:txBody>
          <a:bodyPr>
            <a:normAutofit/>
          </a:bodyPr>
          <a:lstStyle/>
          <a:p>
            <a:r>
              <a:rPr lang="en-US" sz="2800" b="1" dirty="0" smtClean="0">
                <a:solidFill>
                  <a:schemeClr val="tx1"/>
                </a:solidFill>
                <a:latin typeface="Times New Roman" pitchFamily="18" charset="0"/>
                <a:cs typeface="Times New Roman" pitchFamily="18" charset="0"/>
              </a:rPr>
              <a:t>Adding Products:</a:t>
            </a:r>
            <a:endParaRPr lang="en-US" sz="2800" b="1" dirty="0">
              <a:solidFill>
                <a:schemeClr val="tx1"/>
              </a:solidFill>
              <a:latin typeface="Times New Roman" pitchFamily="18" charset="0"/>
              <a:cs typeface="Times New Roman" pitchFamily="18" charset="0"/>
            </a:endParaRPr>
          </a:p>
        </p:txBody>
      </p:sp>
      <p:sp>
        <p:nvSpPr>
          <p:cNvPr id="3" name="Text Placeholder 2"/>
          <p:cNvSpPr>
            <a:spLocks noGrp="1"/>
          </p:cNvSpPr>
          <p:nvPr>
            <p:ph type="body" idx="1"/>
          </p:nvPr>
        </p:nvSpPr>
        <p:spPr>
          <a:xfrm>
            <a:off x="899592" y="1628800"/>
            <a:ext cx="3489196" cy="639762"/>
          </a:xfrm>
        </p:spPr>
        <p:txBody>
          <a:bodyPr>
            <a:normAutofit fontScale="92500"/>
          </a:bodyPr>
          <a:lstStyle/>
          <a:p>
            <a:r>
              <a:rPr lang="en-US" b="0" dirty="0" smtClean="0">
                <a:solidFill>
                  <a:schemeClr val="tx1"/>
                </a:solidFill>
                <a:latin typeface="Times New Roman" pitchFamily="18" charset="0"/>
                <a:cs typeface="Times New Roman" pitchFamily="18" charset="0"/>
              </a:rPr>
              <a:t>Products added by Admin :</a:t>
            </a:r>
            <a:endParaRPr lang="en-US" b="0" dirty="0">
              <a:solidFill>
                <a:schemeClr val="tx1"/>
              </a:solidFill>
              <a:latin typeface="Times New Roman" pitchFamily="18" charset="0"/>
              <a:cs typeface="Times New Roman" pitchFamily="18" charset="0"/>
            </a:endParaRPr>
          </a:p>
        </p:txBody>
      </p:sp>
      <p:sp>
        <p:nvSpPr>
          <p:cNvPr id="5" name="Text Placeholder 4"/>
          <p:cNvSpPr>
            <a:spLocks noGrp="1"/>
          </p:cNvSpPr>
          <p:nvPr>
            <p:ph type="body" sz="quarter" idx="3"/>
          </p:nvPr>
        </p:nvSpPr>
        <p:spPr>
          <a:xfrm>
            <a:off x="4644008" y="1628800"/>
            <a:ext cx="3960440" cy="639762"/>
          </a:xfrm>
        </p:spPr>
        <p:txBody>
          <a:bodyPr>
            <a:normAutofit fontScale="92500"/>
          </a:bodyPr>
          <a:lstStyle/>
          <a:p>
            <a:r>
              <a:rPr lang="en-US" b="0" dirty="0" smtClean="0">
                <a:solidFill>
                  <a:schemeClr val="tx1"/>
                </a:solidFill>
                <a:latin typeface="Times New Roman" pitchFamily="18" charset="0"/>
                <a:cs typeface="Times New Roman" pitchFamily="18" charset="0"/>
              </a:rPr>
              <a:t>Viewing  products by Customer:</a:t>
            </a:r>
            <a:endParaRPr lang="en-US" b="0" dirty="0">
              <a:solidFill>
                <a:schemeClr val="tx1"/>
              </a:solidFill>
              <a:latin typeface="Times New Roman" pitchFamily="18" charset="0"/>
              <a:cs typeface="Times New Roman" pitchFamily="18" charset="0"/>
            </a:endParaRPr>
          </a:p>
        </p:txBody>
      </p:sp>
      <p:pic>
        <p:nvPicPr>
          <p:cNvPr id="46083" name="Picture 3" descr="C:\Users\userr\Pictures\4.PNG"/>
          <p:cNvPicPr>
            <a:picLocks noGrp="1" noChangeAspect="1" noChangeArrowheads="1"/>
          </p:cNvPicPr>
          <p:nvPr>
            <p:ph sz="quarter" idx="4"/>
          </p:nvPr>
        </p:nvPicPr>
        <p:blipFill>
          <a:blip r:embed="rId2" cstate="print"/>
          <a:srcRect/>
          <a:stretch>
            <a:fillRect/>
          </a:stretch>
        </p:blipFill>
        <p:spPr bwMode="auto">
          <a:xfrm>
            <a:off x="4645025" y="2780928"/>
            <a:ext cx="3815407" cy="3096344"/>
          </a:xfrm>
          <a:prstGeom prst="rect">
            <a:avLst/>
          </a:prstGeom>
          <a:noFill/>
        </p:spPr>
      </p:pic>
      <p:pic>
        <p:nvPicPr>
          <p:cNvPr id="46084" name="Picture 4" descr="C:\Users\userr\Pictures\5.PNG"/>
          <p:cNvPicPr>
            <a:picLocks noGrp="1" noChangeAspect="1" noChangeArrowheads="1"/>
          </p:cNvPicPr>
          <p:nvPr>
            <p:ph sz="half" idx="2"/>
          </p:nvPr>
        </p:nvPicPr>
        <p:blipFill>
          <a:blip r:embed="rId3" cstate="print"/>
          <a:srcRect/>
          <a:stretch>
            <a:fillRect/>
          </a:stretch>
        </p:blipFill>
        <p:spPr bwMode="auto">
          <a:xfrm>
            <a:off x="755576" y="2780928"/>
            <a:ext cx="3704800" cy="3096343"/>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55576" y="620688"/>
            <a:ext cx="7024744" cy="1440160"/>
          </a:xfrm>
        </p:spPr>
        <p:txBody>
          <a:bodyPr>
            <a:normAutofit fontScale="90000"/>
          </a:bodyPr>
          <a:lstStyle/>
          <a:p>
            <a:r>
              <a:rPr lang="en-US" sz="3600" b="1" dirty="0" smtClean="0">
                <a:latin typeface="Times New Roman" pitchFamily="18" charset="0"/>
                <a:cs typeface="Times New Roman" pitchFamily="18" charset="0"/>
              </a:rPr>
              <a:t>OUTPUT SCREENS:</a:t>
            </a:r>
            <a:br>
              <a:rPr lang="en-US" sz="3600" b="1" dirty="0" smtClean="0">
                <a:latin typeface="Times New Roman" pitchFamily="18" charset="0"/>
                <a:cs typeface="Times New Roman" pitchFamily="18" charset="0"/>
              </a:rPr>
            </a:b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2800" b="1" dirty="0" smtClean="0">
                <a:solidFill>
                  <a:schemeClr val="tx1"/>
                </a:solidFill>
              </a:rPr>
              <a:t>Homepage:</a:t>
            </a:r>
            <a:endParaRPr lang="en-US" sz="2800" b="1" dirty="0">
              <a:solidFill>
                <a:schemeClr val="tx1"/>
              </a:solidFill>
            </a:endParaRPr>
          </a:p>
        </p:txBody>
      </p:sp>
      <p:pic>
        <p:nvPicPr>
          <p:cNvPr id="5" name="Content Placeholder 4"/>
          <p:cNvPicPr>
            <a:picLocks noGrp="1"/>
          </p:cNvPicPr>
          <p:nvPr>
            <p:ph idx="1"/>
          </p:nvPr>
        </p:nvPicPr>
        <p:blipFill>
          <a:blip r:embed="rId2" cstate="print"/>
          <a:srcRect/>
          <a:stretch>
            <a:fillRect/>
          </a:stretch>
        </p:blipFill>
        <p:spPr bwMode="auto">
          <a:xfrm>
            <a:off x="1531571" y="2405270"/>
            <a:ext cx="6352797" cy="36880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692696"/>
            <a:ext cx="7024744" cy="685880"/>
          </a:xfrm>
        </p:spPr>
        <p:txBody>
          <a:bodyPr>
            <a:normAutofit/>
          </a:bodyPr>
          <a:lstStyle/>
          <a:p>
            <a:r>
              <a:rPr lang="en-US" sz="2800" b="1" dirty="0" smtClean="0">
                <a:solidFill>
                  <a:schemeClr val="tx1"/>
                </a:solidFill>
                <a:latin typeface="Times New Roman" pitchFamily="18" charset="0"/>
                <a:cs typeface="Times New Roman" pitchFamily="18" charset="0"/>
              </a:rPr>
              <a:t>Admin Page: Adding Products by admin</a:t>
            </a:r>
            <a:endParaRPr lang="en-US" sz="2800" b="1" dirty="0">
              <a:solidFill>
                <a:schemeClr val="tx1"/>
              </a:solidFill>
              <a:latin typeface="Times New Roman" pitchFamily="18" charset="0"/>
              <a:cs typeface="Times New Roman" pitchFamily="18" charset="0"/>
            </a:endParaRPr>
          </a:p>
        </p:txBody>
      </p:sp>
      <p:pic>
        <p:nvPicPr>
          <p:cNvPr id="7" name="Content Placeholder 6"/>
          <p:cNvPicPr>
            <a:picLocks noGrp="1"/>
          </p:cNvPicPr>
          <p:nvPr>
            <p:ph idx="1"/>
          </p:nvPr>
        </p:nvPicPr>
        <p:blipFill>
          <a:blip r:embed="rId2" cstate="print"/>
          <a:srcRect/>
          <a:stretch>
            <a:fillRect/>
          </a:stretch>
        </p:blipFill>
        <p:spPr bwMode="auto">
          <a:xfrm>
            <a:off x="1459563" y="1844824"/>
            <a:ext cx="6568821" cy="39064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620688"/>
            <a:ext cx="7024744" cy="782960"/>
          </a:xfrm>
        </p:spPr>
        <p:txBody>
          <a:bodyPr>
            <a:normAutofit/>
          </a:bodyPr>
          <a:lstStyle/>
          <a:p>
            <a:r>
              <a:rPr lang="en-US" sz="2800" b="1" dirty="0" smtClean="0">
                <a:solidFill>
                  <a:schemeClr val="tx2"/>
                </a:solidFill>
                <a:latin typeface="Times New Roman" pitchFamily="18" charset="0"/>
                <a:cs typeface="Times New Roman" pitchFamily="18" charset="0"/>
              </a:rPr>
              <a:t>Admin Page: View Products</a:t>
            </a:r>
            <a:endParaRPr lang="en-US" sz="2800" b="1" dirty="0">
              <a:solidFill>
                <a:schemeClr val="tx2"/>
              </a:solidFill>
              <a:latin typeface="Times New Roman" pitchFamily="18" charset="0"/>
              <a:cs typeface="Times New Roman" pitchFamily="18" charset="0"/>
            </a:endParaRPr>
          </a:p>
        </p:txBody>
      </p:sp>
      <p:pic>
        <p:nvPicPr>
          <p:cNvPr id="8" name="Content Placeholder 7"/>
          <p:cNvPicPr>
            <a:picLocks noGrp="1"/>
          </p:cNvPicPr>
          <p:nvPr>
            <p:ph idx="1"/>
          </p:nvPr>
        </p:nvPicPr>
        <p:blipFill>
          <a:blip r:embed="rId2" cstate="print"/>
          <a:srcRect/>
          <a:stretch>
            <a:fillRect/>
          </a:stretch>
        </p:blipFill>
        <p:spPr bwMode="auto">
          <a:xfrm>
            <a:off x="1459563" y="1988840"/>
            <a:ext cx="6712837" cy="388843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27584" y="692696"/>
            <a:ext cx="7024744" cy="685880"/>
          </a:xfrm>
        </p:spPr>
        <p:txBody>
          <a:bodyPr>
            <a:normAutofit/>
          </a:bodyPr>
          <a:lstStyle/>
          <a:p>
            <a:r>
              <a:rPr lang="en-US" sz="2800" b="1" dirty="0" smtClean="0">
                <a:solidFill>
                  <a:schemeClr val="tx1"/>
                </a:solidFill>
                <a:latin typeface="Times New Roman" pitchFamily="18" charset="0"/>
                <a:cs typeface="Times New Roman" pitchFamily="18" charset="0"/>
              </a:rPr>
              <a:t>Customer Page:</a:t>
            </a:r>
            <a:endParaRPr lang="en-US" sz="2800" b="1" dirty="0">
              <a:solidFill>
                <a:schemeClr val="tx1"/>
              </a:solidFill>
              <a:latin typeface="Times New Roman" pitchFamily="18" charset="0"/>
              <a:cs typeface="Times New Roman" pitchFamily="18" charset="0"/>
            </a:endParaRPr>
          </a:p>
        </p:txBody>
      </p:sp>
      <p:pic>
        <p:nvPicPr>
          <p:cNvPr id="11" name="Content Placeholder 10"/>
          <p:cNvPicPr>
            <a:picLocks noGrp="1"/>
          </p:cNvPicPr>
          <p:nvPr>
            <p:ph idx="1"/>
          </p:nvPr>
        </p:nvPicPr>
        <p:blipFill>
          <a:blip r:embed="rId2" cstate="print"/>
          <a:srcRect/>
          <a:stretch>
            <a:fillRect/>
          </a:stretch>
        </p:blipFill>
        <p:spPr bwMode="auto">
          <a:xfrm>
            <a:off x="1459563" y="1916832"/>
            <a:ext cx="6640829" cy="38884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548680"/>
            <a:ext cx="7024744" cy="854968"/>
          </a:xfrm>
        </p:spPr>
        <p:txBody>
          <a:bodyPr>
            <a:normAutofit/>
          </a:bodyPr>
          <a:lstStyle/>
          <a:p>
            <a:r>
              <a:rPr lang="en-US" sz="2800" b="1" dirty="0" smtClean="0">
                <a:solidFill>
                  <a:schemeClr val="tx1"/>
                </a:solidFill>
                <a:latin typeface="Times New Roman" pitchFamily="18" charset="0"/>
                <a:cs typeface="Times New Roman" pitchFamily="18" charset="0"/>
              </a:rPr>
              <a:t>Viewing Products by customer:</a:t>
            </a:r>
            <a:endParaRPr lang="en-US" sz="2800" b="1" dirty="0">
              <a:solidFill>
                <a:schemeClr val="tx1"/>
              </a:solidFill>
              <a:latin typeface="Times New Roman" pitchFamily="18" charset="0"/>
              <a:cs typeface="Times New Roman" pitchFamily="18" charset="0"/>
            </a:endParaRPr>
          </a:p>
        </p:txBody>
      </p:sp>
      <p:pic>
        <p:nvPicPr>
          <p:cNvPr id="8" name="Content Placeholder 7"/>
          <p:cNvPicPr>
            <a:picLocks noGrp="1"/>
          </p:cNvPicPr>
          <p:nvPr>
            <p:ph idx="1"/>
          </p:nvPr>
        </p:nvPicPr>
        <p:blipFill>
          <a:blip r:embed="rId2" cstate="print"/>
          <a:srcRect/>
          <a:stretch>
            <a:fillRect/>
          </a:stretch>
        </p:blipFill>
        <p:spPr bwMode="auto">
          <a:xfrm>
            <a:off x="1459563" y="1916832"/>
            <a:ext cx="6640829" cy="3834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548680"/>
            <a:ext cx="7024744" cy="782960"/>
          </a:xfrm>
        </p:spPr>
        <p:txBody>
          <a:bodyPr>
            <a:normAutofit/>
          </a:bodyPr>
          <a:lstStyle/>
          <a:p>
            <a:r>
              <a:rPr lang="en-US" sz="2800" b="1" dirty="0" smtClean="0">
                <a:solidFill>
                  <a:schemeClr val="tx2"/>
                </a:solidFill>
                <a:latin typeface="Times New Roman" pitchFamily="18" charset="0"/>
                <a:cs typeface="Times New Roman" pitchFamily="18" charset="0"/>
              </a:rPr>
              <a:t>Adding Product to cart:</a:t>
            </a:r>
            <a:endParaRPr lang="en-US" sz="2800" b="1" dirty="0">
              <a:solidFill>
                <a:schemeClr val="tx2"/>
              </a:solidFill>
              <a:latin typeface="Times New Roman" pitchFamily="18" charset="0"/>
              <a:cs typeface="Times New Roman" pitchFamily="18" charset="0"/>
            </a:endParaRPr>
          </a:p>
        </p:txBody>
      </p:sp>
      <p:pic>
        <p:nvPicPr>
          <p:cNvPr id="7" name="Content Placeholder 6"/>
          <p:cNvPicPr>
            <a:picLocks noGrp="1"/>
          </p:cNvPicPr>
          <p:nvPr>
            <p:ph idx="1"/>
          </p:nvPr>
        </p:nvPicPr>
        <p:blipFill>
          <a:blip r:embed="rId2" cstate="print"/>
          <a:srcRect/>
          <a:stretch>
            <a:fillRect/>
          </a:stretch>
        </p:blipFill>
        <p:spPr bwMode="auto">
          <a:xfrm>
            <a:off x="1459563" y="1844824"/>
            <a:ext cx="6640829" cy="390648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476672"/>
            <a:ext cx="7024744" cy="782960"/>
          </a:xfrm>
        </p:spPr>
        <p:txBody>
          <a:bodyPr>
            <a:normAutofit/>
          </a:bodyPr>
          <a:lstStyle/>
          <a:p>
            <a:r>
              <a:rPr lang="en-US" sz="2800" b="1" dirty="0" smtClean="0">
                <a:solidFill>
                  <a:schemeClr val="tx2"/>
                </a:solidFill>
                <a:latin typeface="Times New Roman" pitchFamily="18" charset="0"/>
                <a:cs typeface="Times New Roman" pitchFamily="18" charset="0"/>
              </a:rPr>
              <a:t>Placing the order by Customer:</a:t>
            </a:r>
            <a:endParaRPr lang="en-US" sz="2800" b="1" dirty="0">
              <a:solidFill>
                <a:schemeClr val="tx2"/>
              </a:solidFill>
              <a:latin typeface="Times New Roman" pitchFamily="18" charset="0"/>
              <a:cs typeface="Times New Roman" pitchFamily="18" charset="0"/>
            </a:endParaRPr>
          </a:p>
        </p:txBody>
      </p:sp>
      <p:pic>
        <p:nvPicPr>
          <p:cNvPr id="5" name="Content Placeholder 4"/>
          <p:cNvPicPr>
            <a:picLocks noGrp="1"/>
          </p:cNvPicPr>
          <p:nvPr>
            <p:ph idx="1"/>
          </p:nvPr>
        </p:nvPicPr>
        <p:blipFill>
          <a:blip r:embed="rId2" cstate="print"/>
          <a:srcRect/>
          <a:stretch>
            <a:fillRect/>
          </a:stretch>
        </p:blipFill>
        <p:spPr bwMode="auto">
          <a:xfrm>
            <a:off x="1459563" y="1916832"/>
            <a:ext cx="6568821" cy="396044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48680"/>
            <a:ext cx="7024744" cy="613872"/>
          </a:xfrm>
        </p:spPr>
        <p:txBody>
          <a:bodyPr>
            <a:normAutofit/>
          </a:bodyPr>
          <a:lstStyle/>
          <a:p>
            <a:r>
              <a:rPr lang="en-US" sz="3200" b="1" dirty="0" smtClean="0">
                <a:latin typeface="Times New Roman" pitchFamily="18" charset="0"/>
                <a:cs typeface="Times New Roman" pitchFamily="18" charset="0"/>
              </a:rPr>
              <a:t>CONTENT:</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827584" y="1196752"/>
            <a:ext cx="6849325" cy="4464496"/>
          </a:xfrm>
        </p:spPr>
        <p:txBody>
          <a:bodyPr>
            <a:noAutofit/>
          </a:bodyPr>
          <a:lstStyle/>
          <a:p>
            <a:r>
              <a:rPr lang="en-US" dirty="0" smtClean="0">
                <a:latin typeface="Times New Roman" pitchFamily="18" charset="0"/>
                <a:cs typeface="Times New Roman" pitchFamily="18" charset="0"/>
              </a:rPr>
              <a:t>What is E-Commerce.</a:t>
            </a:r>
          </a:p>
          <a:p>
            <a:r>
              <a:rPr lang="en-US" dirty="0" smtClean="0">
                <a:latin typeface="Times New Roman" pitchFamily="18" charset="0"/>
                <a:cs typeface="Times New Roman" pitchFamily="18" charset="0"/>
              </a:rPr>
              <a:t>Existing System.</a:t>
            </a:r>
          </a:p>
          <a:p>
            <a:r>
              <a:rPr lang="en-US" dirty="0" smtClean="0">
                <a:latin typeface="Times New Roman" pitchFamily="18" charset="0"/>
                <a:cs typeface="Times New Roman" pitchFamily="18" charset="0"/>
              </a:rPr>
              <a:t>Proposed System.</a:t>
            </a:r>
          </a:p>
          <a:p>
            <a:r>
              <a:rPr lang="en-US" dirty="0" smtClean="0">
                <a:latin typeface="Times New Roman" pitchFamily="18" charset="0"/>
                <a:cs typeface="Times New Roman" pitchFamily="18" charset="0"/>
              </a:rPr>
              <a:t>Software and Hardware Requirements.</a:t>
            </a:r>
          </a:p>
          <a:p>
            <a:r>
              <a:rPr lang="en-US" dirty="0" smtClean="0">
                <a:latin typeface="Times New Roman" pitchFamily="18" charset="0"/>
                <a:cs typeface="Times New Roman" pitchFamily="18" charset="0"/>
              </a:rPr>
              <a:t>Database Design.</a:t>
            </a:r>
          </a:p>
          <a:p>
            <a:r>
              <a:rPr lang="en-US" dirty="0" smtClean="0">
                <a:latin typeface="Times New Roman" pitchFamily="18" charset="0"/>
                <a:cs typeface="Times New Roman" pitchFamily="18" charset="0"/>
              </a:rPr>
              <a:t>System Design.</a:t>
            </a:r>
          </a:p>
          <a:p>
            <a:r>
              <a:rPr lang="en-US" dirty="0" smtClean="0">
                <a:latin typeface="Times New Roman" pitchFamily="18" charset="0"/>
                <a:cs typeface="Times New Roman" pitchFamily="18" charset="0"/>
              </a:rPr>
              <a:t>Implementation.</a:t>
            </a:r>
          </a:p>
          <a:p>
            <a:r>
              <a:rPr lang="en-US" dirty="0" smtClean="0">
                <a:latin typeface="Times New Roman" pitchFamily="18" charset="0"/>
                <a:cs typeface="Times New Roman" pitchFamily="18" charset="0"/>
              </a:rPr>
              <a:t>Test Cases.</a:t>
            </a:r>
          </a:p>
          <a:p>
            <a:r>
              <a:rPr lang="en-US" dirty="0" smtClean="0">
                <a:latin typeface="Times New Roman" pitchFamily="18" charset="0"/>
                <a:cs typeface="Times New Roman" pitchFamily="18" charset="0"/>
              </a:rPr>
              <a:t>Output Screens.</a:t>
            </a:r>
          </a:p>
          <a:p>
            <a:r>
              <a:rPr lang="en-US" dirty="0" smtClean="0">
                <a:latin typeface="Times New Roman" pitchFamily="18" charset="0"/>
                <a:cs typeface="Times New Roman" pitchFamily="18" charset="0"/>
              </a:rPr>
              <a:t>Conclusion and Future Scope.</a:t>
            </a:r>
          </a:p>
          <a:p>
            <a:r>
              <a:rPr lang="en-US" dirty="0" smtClean="0">
                <a:latin typeface="Times New Roman" pitchFamily="18" charset="0"/>
                <a:cs typeface="Times New Roman" pitchFamily="18" charset="0"/>
              </a:rPr>
              <a:t>References.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404664"/>
            <a:ext cx="7024744" cy="936104"/>
          </a:xfrm>
        </p:spPr>
        <p:txBody>
          <a:bodyPr>
            <a:normAutofit/>
          </a:bodyPr>
          <a:lstStyle/>
          <a:p>
            <a:r>
              <a:rPr lang="en-US" sz="3200" b="1" dirty="0" smtClean="0">
                <a:latin typeface="Times New Roman" pitchFamily="18" charset="0"/>
                <a:cs typeface="Times New Roman" pitchFamily="18" charset="0"/>
              </a:rPr>
              <a:t>CONCLUSION &amp; FUTURE SCOPE:</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827584" y="1484784"/>
            <a:ext cx="7488832" cy="4608512"/>
          </a:xfrm>
        </p:spPr>
        <p:txBody>
          <a:bodyPr>
            <a:normAutofit fontScale="92500" lnSpcReduction="10000"/>
          </a:bodyPr>
          <a:lstStyle/>
          <a:p>
            <a:pPr>
              <a:buNone/>
            </a:pPr>
            <a:r>
              <a:rPr lang="en-US" sz="3000" b="1" dirty="0" smtClean="0">
                <a:latin typeface="Times New Roman" pitchFamily="18" charset="0"/>
                <a:cs typeface="Times New Roman" pitchFamily="18" charset="0"/>
              </a:rPr>
              <a:t>Conclusion:</a:t>
            </a:r>
          </a:p>
          <a:p>
            <a:pPr algn="just"/>
            <a:r>
              <a:rPr lang="en-US" sz="2600" dirty="0" smtClean="0">
                <a:latin typeface="Times New Roman" pitchFamily="18" charset="0"/>
                <a:cs typeface="Times New Roman" pitchFamily="18" charset="0"/>
              </a:rPr>
              <a:t>E-Commerce is a great way for business and consumers to interact internationally.</a:t>
            </a:r>
          </a:p>
          <a:p>
            <a:pPr algn="just"/>
            <a:r>
              <a:rPr lang="en-US" sz="2600" dirty="0" smtClean="0">
                <a:latin typeface="Times New Roman" pitchFamily="18" charset="0"/>
                <a:cs typeface="Times New Roman" pitchFamily="18" charset="0"/>
              </a:rPr>
              <a:t>The future of E-Commerce will drastically progress over the years as the amount of internet users grows rapid increase in every year.</a:t>
            </a:r>
          </a:p>
          <a:p>
            <a:pPr algn="just"/>
            <a:endParaRPr lang="en-US" dirty="0" smtClean="0">
              <a:latin typeface="Times New Roman" pitchFamily="18" charset="0"/>
              <a:cs typeface="Times New Roman" pitchFamily="18" charset="0"/>
            </a:endParaRPr>
          </a:p>
          <a:p>
            <a:pPr>
              <a:buNone/>
            </a:pPr>
            <a:r>
              <a:rPr lang="en-US" sz="3000" b="1" dirty="0" smtClean="0">
                <a:latin typeface="Times New Roman" pitchFamily="18" charset="0"/>
                <a:cs typeface="Times New Roman" pitchFamily="18" charset="0"/>
              </a:rPr>
              <a:t>Future Scope:</a:t>
            </a:r>
          </a:p>
          <a:p>
            <a:pPr algn="just"/>
            <a:r>
              <a:rPr lang="en-US" sz="2600" dirty="0" smtClean="0">
                <a:latin typeface="Times New Roman" pitchFamily="18" charset="0"/>
                <a:cs typeface="Times New Roman" pitchFamily="18" charset="0"/>
              </a:rPr>
              <a:t>In this project , the admin manages only one seller in selling products  and in future more sellers can be added. </a:t>
            </a:r>
          </a:p>
          <a:p>
            <a:pPr algn="just"/>
            <a:r>
              <a:rPr lang="en-US" sz="2600" dirty="0" smtClean="0">
                <a:latin typeface="Times New Roman" pitchFamily="18" charset="0"/>
                <a:cs typeface="Times New Roman" pitchFamily="18" charset="0"/>
              </a:rPr>
              <a:t>As it is only for men, in future it can be extended to irrespective of age.</a:t>
            </a: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836712"/>
            <a:ext cx="7024744" cy="757888"/>
          </a:xfrm>
        </p:spPr>
        <p:txBody>
          <a:bodyPr>
            <a:normAutofit/>
          </a:bodyPr>
          <a:lstStyle/>
          <a:p>
            <a:r>
              <a:rPr lang="en-US" sz="3200" b="1" dirty="0" smtClean="0">
                <a:latin typeface="Times New Roman" pitchFamily="18" charset="0"/>
                <a:cs typeface="Times New Roman" pitchFamily="18" charset="0"/>
              </a:rPr>
              <a:t>REFERENCES:</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r>
              <a:rPr lang="en-US" u="sng" dirty="0" smtClean="0">
                <a:latin typeface="Times New Roman" pitchFamily="18" charset="0"/>
                <a:cs typeface="Times New Roman" pitchFamily="18" charset="0"/>
                <a:hlinkClick r:id="rId2"/>
              </a:rPr>
              <a:t>http://www.google.com/</a:t>
            </a:r>
            <a:endParaRPr lang="en-US" dirty="0" smtClean="0">
              <a:latin typeface="Times New Roman" pitchFamily="18" charset="0"/>
              <a:cs typeface="Times New Roman" pitchFamily="18" charset="0"/>
            </a:endParaRPr>
          </a:p>
          <a:p>
            <a:pPr lvl="0"/>
            <a:r>
              <a:rPr lang="en-US" u="sng" dirty="0" smtClean="0">
                <a:latin typeface="Times New Roman" pitchFamily="18" charset="0"/>
                <a:cs typeface="Times New Roman" pitchFamily="18" charset="0"/>
                <a:hlinkClick r:id="rId3"/>
              </a:rPr>
              <a:t>https://www.tutorialspoint.com/python/</a:t>
            </a:r>
            <a:endParaRPr lang="en-US" dirty="0" smtClean="0">
              <a:latin typeface="Times New Roman" pitchFamily="18" charset="0"/>
              <a:cs typeface="Times New Roman" pitchFamily="18" charset="0"/>
            </a:endParaRPr>
          </a:p>
          <a:p>
            <a:pPr lvl="0"/>
            <a:r>
              <a:rPr lang="en-US" u="sng" dirty="0" smtClean="0">
                <a:latin typeface="Times New Roman" pitchFamily="18" charset="0"/>
                <a:cs typeface="Times New Roman" pitchFamily="18" charset="0"/>
                <a:hlinkClick r:id="rId4"/>
              </a:rPr>
              <a:t>https://www.w3schools.com/bootstrap4/</a:t>
            </a:r>
            <a:endParaRPr lang="en-US" dirty="0" smtClean="0">
              <a:latin typeface="Times New Roman" pitchFamily="18" charset="0"/>
              <a:cs typeface="Times New Roman" pitchFamily="18" charset="0"/>
            </a:endParaRPr>
          </a:p>
          <a:p>
            <a:pPr lvl="0"/>
            <a:r>
              <a:rPr lang="en-US" u="sng" dirty="0" smtClean="0">
                <a:latin typeface="Times New Roman" pitchFamily="18" charset="0"/>
                <a:cs typeface="Times New Roman" pitchFamily="18" charset="0"/>
                <a:hlinkClick r:id="rId5"/>
              </a:rPr>
              <a:t>https://realpython.com/tutorials/flask/</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Using SQLite3 By Jay A. </a:t>
            </a:r>
            <a:r>
              <a:rPr lang="en-US" dirty="0" err="1" smtClean="0">
                <a:latin typeface="Times New Roman" pitchFamily="18" charset="0"/>
                <a:cs typeface="Times New Roman" pitchFamily="18" charset="0"/>
              </a:rPr>
              <a:t>Kreibicb</a:t>
            </a:r>
            <a:endParaRPr lang="en-US" dirty="0" smtClean="0">
              <a:latin typeface="Times New Roman" pitchFamily="18" charset="0"/>
              <a:cs typeface="Times New Roman" pitchFamily="18" charset="0"/>
            </a:endParaRPr>
          </a:p>
          <a:p>
            <a:r>
              <a:rPr lang="en-US" dirty="0" smtClean="0">
                <a:latin typeface="Times New Roman" pitchFamily="18" charset="0"/>
                <a:cs typeface="Times New Roman" pitchFamily="18" charset="0"/>
              </a:rPr>
              <a:t>Flask By Example By Gareth Dwyer</a:t>
            </a:r>
          </a:p>
          <a:p>
            <a:pPr lvl="0"/>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7584" y="908720"/>
            <a:ext cx="6777317" cy="3508977"/>
          </a:xfrm>
        </p:spPr>
        <p:txBody>
          <a:bodyPr/>
          <a:lstStyle/>
          <a:p>
            <a:pPr marL="68580" indent="0" algn="ctr">
              <a:buNone/>
            </a:pPr>
            <a:endParaRPr lang="en-US" dirty="0"/>
          </a:p>
          <a:p>
            <a:pPr marL="68580" indent="0" algn="ctr">
              <a:buNone/>
            </a:pPr>
            <a:endParaRPr lang="en-US" dirty="0" smtClean="0"/>
          </a:p>
          <a:p>
            <a:pPr marL="68580" indent="0" algn="ctr">
              <a:buNone/>
            </a:pPr>
            <a:r>
              <a:rPr lang="en-US" sz="5400" dirty="0" smtClean="0"/>
              <a:t>Thank </a:t>
            </a:r>
          </a:p>
          <a:p>
            <a:pPr marL="68580" indent="0" algn="ctr">
              <a:buNone/>
            </a:pPr>
            <a:r>
              <a:rPr lang="en-US" sz="5400" dirty="0" smtClean="0"/>
              <a:t>                     You</a:t>
            </a:r>
            <a:endParaRPr lang="en-IN" sz="5400" dirty="0"/>
          </a:p>
        </p:txBody>
      </p:sp>
    </p:spTree>
    <p:extLst>
      <p:ext uri="{BB962C8B-B14F-4D97-AF65-F5344CB8AC3E}">
        <p14:creationId xmlns="" xmlns:p14="http://schemas.microsoft.com/office/powerpoint/2010/main" val="14206677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336704"/>
          </a:xfrm>
        </p:spPr>
        <p:txBody>
          <a:bodyPr>
            <a:noAutofit/>
          </a:bodyPr>
          <a:lstStyle/>
          <a:p>
            <a:pPr marL="0" indent="0">
              <a:buNone/>
            </a:pPr>
            <a:r>
              <a:rPr lang="en-IN" dirty="0" smtClean="0"/>
              <a:t> </a:t>
            </a:r>
          </a:p>
          <a:p>
            <a:pPr marL="0" indent="0">
              <a:buNone/>
            </a:pPr>
            <a:r>
              <a:rPr lang="en-IN" sz="3200" b="1" dirty="0" smtClean="0">
                <a:solidFill>
                  <a:schemeClr val="accent1"/>
                </a:solidFill>
                <a:latin typeface="Times New Roman" pitchFamily="18" charset="0"/>
                <a:cs typeface="Times New Roman" pitchFamily="18" charset="0"/>
              </a:rPr>
              <a:t>WHAT </a:t>
            </a:r>
            <a:r>
              <a:rPr lang="en-IN" sz="3200" b="1" dirty="0">
                <a:solidFill>
                  <a:schemeClr val="accent1"/>
                </a:solidFill>
                <a:latin typeface="Times New Roman" pitchFamily="18" charset="0"/>
                <a:cs typeface="Times New Roman" pitchFamily="18" charset="0"/>
              </a:rPr>
              <a:t>IS </a:t>
            </a:r>
            <a:r>
              <a:rPr lang="en-IN" sz="3200" b="1" dirty="0" smtClean="0">
                <a:solidFill>
                  <a:schemeClr val="accent1"/>
                </a:solidFill>
                <a:latin typeface="Times New Roman" pitchFamily="18" charset="0"/>
                <a:cs typeface="Times New Roman" pitchFamily="18" charset="0"/>
              </a:rPr>
              <a:t>E-COMMERCE:</a:t>
            </a:r>
          </a:p>
          <a:p>
            <a:pPr marL="0" indent="0">
              <a:buNone/>
            </a:pPr>
            <a:endParaRPr lang="en-IN" b="1" dirty="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Commerce </a:t>
            </a:r>
            <a:r>
              <a:rPr lang="en-IN" dirty="0">
                <a:latin typeface="Times New Roman" pitchFamily="18" charset="0"/>
                <a:cs typeface="Times New Roman" pitchFamily="18" charset="0"/>
              </a:rPr>
              <a:t>is a division of trade or production </a:t>
            </a:r>
            <a:r>
              <a:rPr lang="en-IN" dirty="0" smtClean="0">
                <a:latin typeface="Times New Roman" pitchFamily="18" charset="0"/>
                <a:cs typeface="Times New Roman" pitchFamily="18" charset="0"/>
              </a:rPr>
              <a:t>which deals </a:t>
            </a:r>
            <a:r>
              <a:rPr lang="en-IN" dirty="0">
                <a:latin typeface="Times New Roman" pitchFamily="18" charset="0"/>
                <a:cs typeface="Times New Roman" pitchFamily="18" charset="0"/>
              </a:rPr>
              <a:t>with the exchange of goods and </a:t>
            </a:r>
            <a:r>
              <a:rPr lang="en-IN" dirty="0" smtClean="0">
                <a:latin typeface="Times New Roman" pitchFamily="18" charset="0"/>
                <a:cs typeface="Times New Roman" pitchFamily="18" charset="0"/>
              </a:rPr>
              <a:t>services from </a:t>
            </a:r>
            <a:r>
              <a:rPr lang="en-IN" dirty="0">
                <a:latin typeface="Times New Roman" pitchFamily="18" charset="0"/>
                <a:cs typeface="Times New Roman" pitchFamily="18" charset="0"/>
              </a:rPr>
              <a:t>producer to final </a:t>
            </a:r>
            <a:r>
              <a:rPr lang="en-IN" dirty="0" smtClean="0">
                <a:latin typeface="Times New Roman" pitchFamily="18" charset="0"/>
                <a:cs typeface="Times New Roman" pitchFamily="18" charset="0"/>
              </a:rPr>
              <a:t>consumer.</a:t>
            </a:r>
            <a:endParaRPr lang="en-IN" dirty="0">
              <a:latin typeface="Times New Roman" pitchFamily="18" charset="0"/>
              <a:cs typeface="Times New Roman" pitchFamily="18" charset="0"/>
            </a:endParaRPr>
          </a:p>
          <a:p>
            <a:pPr algn="just"/>
            <a:r>
              <a:rPr lang="en-IN" dirty="0" smtClean="0">
                <a:latin typeface="Times New Roman" pitchFamily="18" charset="0"/>
                <a:cs typeface="Times New Roman" pitchFamily="18" charset="0"/>
              </a:rPr>
              <a:t>E-commerce is commonly known as Electronic Marketing which consists of selling and buying goods and services through an electronic system such as internet and other computer networks.</a:t>
            </a:r>
          </a:p>
          <a:p>
            <a:pPr algn="just"/>
            <a:r>
              <a:rPr lang="en-IN" dirty="0" smtClean="0">
                <a:latin typeface="Times New Roman" pitchFamily="18" charset="0"/>
                <a:cs typeface="Times New Roman" pitchFamily="18" charset="0"/>
              </a:rPr>
              <a:t>E-commerce is the purchasing, selling and exchanging</a:t>
            </a:r>
            <a:r>
              <a:rPr lang="en-IN" dirty="0">
                <a:latin typeface="Times New Roman" pitchFamily="18" charset="0"/>
                <a:cs typeface="Times New Roman" pitchFamily="18" charset="0"/>
              </a:rPr>
              <a:t> </a:t>
            </a:r>
            <a:r>
              <a:rPr lang="en-IN" dirty="0" smtClean="0">
                <a:latin typeface="Times New Roman" pitchFamily="18" charset="0"/>
                <a:cs typeface="Times New Roman" pitchFamily="18" charset="0"/>
              </a:rPr>
              <a:t>the goods and services through internet through which transactions or terms of sale performed Electronically.</a:t>
            </a:r>
          </a:p>
        </p:txBody>
      </p:sp>
    </p:spTree>
    <p:extLst>
      <p:ext uri="{BB962C8B-B14F-4D97-AF65-F5344CB8AC3E}">
        <p14:creationId xmlns="" xmlns:p14="http://schemas.microsoft.com/office/powerpoint/2010/main" val="16005073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smtClean="0">
                <a:latin typeface="Times New Roman" pitchFamily="18" charset="0"/>
                <a:cs typeface="Times New Roman" pitchFamily="18" charset="0"/>
              </a:rPr>
              <a:t/>
            </a:r>
            <a:br>
              <a:rPr lang="en-IN" b="1" dirty="0" smtClean="0">
                <a:latin typeface="Times New Roman" pitchFamily="18" charset="0"/>
                <a:cs typeface="Times New Roman" pitchFamily="18" charset="0"/>
              </a:rPr>
            </a:br>
            <a:endParaRPr lang="en-US" dirty="0"/>
          </a:p>
        </p:txBody>
      </p:sp>
      <p:sp>
        <p:nvSpPr>
          <p:cNvPr id="3" name="Content Placeholder 2"/>
          <p:cNvSpPr>
            <a:spLocks noGrp="1"/>
          </p:cNvSpPr>
          <p:nvPr>
            <p:ph idx="1"/>
          </p:nvPr>
        </p:nvSpPr>
        <p:spPr>
          <a:xfrm>
            <a:off x="971600" y="1196752"/>
            <a:ext cx="6777317" cy="4392488"/>
          </a:xfrm>
        </p:spPr>
        <p:txBody>
          <a:bodyPr>
            <a:normAutofit/>
          </a:bodyPr>
          <a:lstStyle/>
          <a:p>
            <a:pPr algn="just">
              <a:buNone/>
            </a:pPr>
            <a:r>
              <a:rPr lang="en-IN" sz="3200" b="1" dirty="0" smtClean="0">
                <a:solidFill>
                  <a:schemeClr val="accent1"/>
                </a:solidFill>
                <a:latin typeface="Times New Roman" pitchFamily="18" charset="0"/>
                <a:cs typeface="Times New Roman" pitchFamily="18" charset="0"/>
              </a:rPr>
              <a:t>EXISTING SYSTEM:</a:t>
            </a:r>
          </a:p>
          <a:p>
            <a:pPr>
              <a:buNone/>
            </a:pPr>
            <a:endParaRPr lang="en-IN" b="1" dirty="0" smtClean="0"/>
          </a:p>
          <a:p>
            <a:r>
              <a:rPr lang="en-IN" dirty="0" smtClean="0">
                <a:latin typeface="Times New Roman" pitchFamily="18" charset="0"/>
                <a:cs typeface="Times New Roman" pitchFamily="18" charset="0"/>
              </a:rPr>
              <a:t>On Spot Payment.</a:t>
            </a:r>
          </a:p>
          <a:p>
            <a:r>
              <a:rPr lang="en-IN" dirty="0" smtClean="0">
                <a:latin typeface="Times New Roman" pitchFamily="18" charset="0"/>
                <a:cs typeface="Times New Roman" pitchFamily="18" charset="0"/>
              </a:rPr>
              <a:t>No Delivery System.</a:t>
            </a:r>
          </a:p>
          <a:p>
            <a:r>
              <a:rPr lang="en-IN" dirty="0" smtClean="0">
                <a:latin typeface="Times New Roman" pitchFamily="18" charset="0"/>
                <a:cs typeface="Times New Roman" pitchFamily="18" charset="0"/>
              </a:rPr>
              <a:t>Time wastage.</a:t>
            </a:r>
          </a:p>
          <a:p>
            <a:r>
              <a:rPr lang="en-IN" dirty="0" smtClean="0">
                <a:latin typeface="Times New Roman" pitchFamily="18" charset="0"/>
                <a:cs typeface="Times New Roman" pitchFamily="18" charset="0"/>
              </a:rPr>
              <a:t>Waiting in queues due to more crowd in shops.</a:t>
            </a:r>
          </a:p>
          <a:p>
            <a:endParaRPr lang="en-IN" b="1" dirty="0" smtClean="0">
              <a:latin typeface="Times New Roman" pitchFamily="18" charset="0"/>
              <a:cs typeface="Times New Roman" pitchFamily="18" charset="0"/>
            </a:endParaRPr>
          </a:p>
          <a:p>
            <a:pPr>
              <a:buNone/>
            </a:pPr>
            <a:endParaRPr lang="en-IN" b="1" dirty="0" smtClean="0">
              <a:latin typeface="Times New Roman" pitchFamily="18" charset="0"/>
              <a:cs typeface="Times New Roman" pitchFamily="18" charset="0"/>
            </a:endParaRPr>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9592" y="404664"/>
            <a:ext cx="7787208" cy="6192688"/>
          </a:xfrm>
        </p:spPr>
        <p:txBody>
          <a:bodyPr/>
          <a:lstStyle/>
          <a:p>
            <a:endParaRPr lang="en-IN" b="1" dirty="0" smtClean="0"/>
          </a:p>
          <a:p>
            <a:pPr>
              <a:buNone/>
            </a:pPr>
            <a:r>
              <a:rPr lang="en-IN" sz="3200" b="1" dirty="0" smtClean="0">
                <a:solidFill>
                  <a:schemeClr val="accent1"/>
                </a:solidFill>
                <a:latin typeface="Times New Roman" pitchFamily="18" charset="0"/>
                <a:cs typeface="Times New Roman" pitchFamily="18" charset="0"/>
              </a:rPr>
              <a:t>PROPOSED  SYSTEM:</a:t>
            </a:r>
          </a:p>
          <a:p>
            <a:pPr>
              <a:buNone/>
            </a:pPr>
            <a:endParaRPr lang="en-IN" b="1" dirty="0" smtClean="0"/>
          </a:p>
          <a:p>
            <a:r>
              <a:rPr lang="en-IN" dirty="0" smtClean="0">
                <a:latin typeface="Times New Roman" pitchFamily="18" charset="0"/>
                <a:cs typeface="Times New Roman" pitchFamily="18" charset="0"/>
              </a:rPr>
              <a:t>Low </a:t>
            </a:r>
            <a:r>
              <a:rPr lang="en-IN" dirty="0">
                <a:latin typeface="Times New Roman" pitchFamily="18" charset="0"/>
                <a:cs typeface="Times New Roman" pitchFamily="18" charset="0"/>
              </a:rPr>
              <a:t>E</a:t>
            </a:r>
            <a:r>
              <a:rPr lang="en-IN" dirty="0" smtClean="0">
                <a:latin typeface="Times New Roman" pitchFamily="18" charset="0"/>
                <a:cs typeface="Times New Roman" pitchFamily="18" charset="0"/>
              </a:rPr>
              <a:t>ntry Cost.</a:t>
            </a:r>
          </a:p>
          <a:p>
            <a:r>
              <a:rPr lang="en-IN" dirty="0" smtClean="0">
                <a:latin typeface="Times New Roman" pitchFamily="18" charset="0"/>
                <a:cs typeface="Times New Roman" pitchFamily="18" charset="0"/>
              </a:rPr>
              <a:t>Reduces Transaction costs.</a:t>
            </a:r>
          </a:p>
          <a:p>
            <a:r>
              <a:rPr lang="en-IN" dirty="0" smtClean="0">
                <a:latin typeface="Times New Roman" pitchFamily="18" charset="0"/>
                <a:cs typeface="Times New Roman" pitchFamily="18" charset="0"/>
              </a:rPr>
              <a:t>Access to the Global Market.</a:t>
            </a:r>
          </a:p>
          <a:p>
            <a:r>
              <a:rPr lang="en-IN" dirty="0" smtClean="0">
                <a:latin typeface="Times New Roman" pitchFamily="18" charset="0"/>
                <a:cs typeface="Times New Roman" pitchFamily="18" charset="0"/>
              </a:rPr>
              <a:t>Secure Market Share.</a:t>
            </a:r>
          </a:p>
          <a:p>
            <a:r>
              <a:rPr lang="en-IN" dirty="0" smtClean="0">
                <a:latin typeface="Times New Roman" pitchFamily="18" charset="0"/>
                <a:cs typeface="Times New Roman" pitchFamily="18" charset="0"/>
              </a:rPr>
              <a:t>View products of required quality.</a:t>
            </a:r>
          </a:p>
          <a:p>
            <a:pPr lvl="8"/>
            <a:endParaRPr lang="en-IN" sz="1800" dirty="0">
              <a:latin typeface="Times New Roman" pitchFamily="18" charset="0"/>
              <a:cs typeface="Times New Roman" pitchFamily="18" charset="0"/>
            </a:endParaRPr>
          </a:p>
        </p:txBody>
      </p:sp>
    </p:spTree>
    <p:extLst>
      <p:ext uri="{BB962C8B-B14F-4D97-AF65-F5344CB8AC3E}">
        <p14:creationId xmlns="" xmlns:p14="http://schemas.microsoft.com/office/powerpoint/2010/main" val="1957682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764704"/>
            <a:ext cx="7704856" cy="685880"/>
          </a:xfrm>
        </p:spPr>
        <p:txBody>
          <a:bodyPr>
            <a:noAutofit/>
          </a:bodyPr>
          <a:lstStyle/>
          <a:p>
            <a:r>
              <a:rPr lang="en-US" sz="3200" b="1" dirty="0" smtClean="0">
                <a:latin typeface="Times New Roman" pitchFamily="18" charset="0"/>
                <a:cs typeface="Times New Roman" pitchFamily="18" charset="0"/>
              </a:rPr>
              <a:t>REQUIREMENTS &amp; SPECIFICATION:</a:t>
            </a:r>
            <a:endParaRPr lang="en-US" sz="3200" b="1" dirty="0">
              <a:latin typeface="Times New Roman" pitchFamily="18" charset="0"/>
              <a:cs typeface="Times New Roman" pitchFamily="18" charset="0"/>
            </a:endParaRPr>
          </a:p>
        </p:txBody>
      </p:sp>
      <p:sp>
        <p:nvSpPr>
          <p:cNvPr id="3" name="Content Placeholder 2"/>
          <p:cNvSpPr>
            <a:spLocks noGrp="1"/>
          </p:cNvSpPr>
          <p:nvPr>
            <p:ph idx="1"/>
          </p:nvPr>
        </p:nvSpPr>
        <p:spPr>
          <a:xfrm>
            <a:off x="971600" y="1772816"/>
            <a:ext cx="7128792" cy="4104456"/>
          </a:xfrm>
        </p:spPr>
        <p:txBody>
          <a:bodyPr>
            <a:normAutofit/>
          </a:bodyPr>
          <a:lstStyle/>
          <a:p>
            <a:pPr>
              <a:buNone/>
            </a:pPr>
            <a:r>
              <a:rPr lang="en-US" sz="2800" b="1" dirty="0" smtClean="0">
                <a:latin typeface="Times New Roman" pitchFamily="18" charset="0"/>
                <a:cs typeface="Times New Roman" pitchFamily="18" charset="0"/>
              </a:rPr>
              <a:t>Hardware Configuration:</a:t>
            </a:r>
          </a:p>
          <a:p>
            <a:r>
              <a:rPr lang="en-US" sz="2000" dirty="0" smtClean="0">
                <a:latin typeface="Times New Roman" pitchFamily="18" charset="0"/>
                <a:cs typeface="Times New Roman" pitchFamily="18" charset="0"/>
              </a:rPr>
              <a:t>Processor	:	Intel(R) Core(TM) i-5 6200U.</a:t>
            </a:r>
          </a:p>
          <a:p>
            <a:r>
              <a:rPr lang="en-US" sz="2000" dirty="0" smtClean="0">
                <a:latin typeface="Times New Roman" pitchFamily="18" charset="0"/>
                <a:cs typeface="Times New Roman" pitchFamily="18" charset="0"/>
              </a:rPr>
              <a:t>RAM 	:	2GB.</a:t>
            </a:r>
          </a:p>
          <a:p>
            <a:r>
              <a:rPr lang="en-US" sz="2000" dirty="0" smtClean="0">
                <a:latin typeface="Times New Roman" pitchFamily="18" charset="0"/>
                <a:cs typeface="Times New Roman" pitchFamily="18" charset="0"/>
              </a:rPr>
              <a:t>Hard Disk 	:	40GB.</a:t>
            </a:r>
          </a:p>
          <a:p>
            <a:endParaRPr lang="en-US" dirty="0" smtClean="0">
              <a:latin typeface="Times New Roman" pitchFamily="18" charset="0"/>
              <a:cs typeface="Times New Roman" pitchFamily="18" charset="0"/>
            </a:endParaRPr>
          </a:p>
          <a:p>
            <a:pPr>
              <a:buNone/>
            </a:pPr>
            <a:r>
              <a:rPr lang="en-US" sz="2800" b="1" dirty="0" smtClean="0">
                <a:latin typeface="Times New Roman" pitchFamily="18" charset="0"/>
                <a:cs typeface="Times New Roman" pitchFamily="18" charset="0"/>
              </a:rPr>
              <a:t>Software Configuration:</a:t>
            </a:r>
          </a:p>
          <a:p>
            <a:r>
              <a:rPr lang="en-US" sz="2000" dirty="0" smtClean="0">
                <a:latin typeface="Times New Roman" pitchFamily="18" charset="0"/>
                <a:cs typeface="Times New Roman" pitchFamily="18" charset="0"/>
              </a:rPr>
              <a:t>Data Base	:     	SQLite3.</a:t>
            </a:r>
          </a:p>
          <a:p>
            <a:r>
              <a:rPr lang="en-US" sz="2000" dirty="0" smtClean="0">
                <a:latin typeface="Times New Roman" pitchFamily="18" charset="0"/>
                <a:cs typeface="Times New Roman" pitchFamily="18" charset="0"/>
              </a:rPr>
              <a:t>Language	:     	Python 3.7.</a:t>
            </a:r>
          </a:p>
          <a:p>
            <a:r>
              <a:rPr lang="en-US" sz="2000" dirty="0" smtClean="0">
                <a:latin typeface="Times New Roman" pitchFamily="18" charset="0"/>
                <a:cs typeface="Times New Roman" pitchFamily="18" charset="0"/>
              </a:rPr>
              <a:t>Framework	:	Flask.</a:t>
            </a:r>
          </a:p>
          <a:p>
            <a:r>
              <a:rPr lang="en-US" sz="2000" dirty="0" smtClean="0">
                <a:latin typeface="Times New Roman" pitchFamily="18" charset="0"/>
                <a:cs typeface="Times New Roman" pitchFamily="18" charset="0"/>
              </a:rPr>
              <a:t>IDE		:     	Python 3.7 32bit.</a:t>
            </a:r>
            <a:endParaRPr lang="en-US" sz="2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576" y="260648"/>
            <a:ext cx="7024744" cy="1512168"/>
          </a:xfrm>
        </p:spPr>
        <p:txBody>
          <a:bodyPr>
            <a:normAutofit/>
          </a:bodyPr>
          <a:lstStyle/>
          <a:p>
            <a:r>
              <a:rPr lang="en-US" sz="3200" b="1" dirty="0" smtClean="0">
                <a:latin typeface="Times New Roman" pitchFamily="18" charset="0"/>
                <a:cs typeface="Times New Roman" pitchFamily="18" charset="0"/>
              </a:rPr>
              <a:t>DATABASE DESIGN:</a:t>
            </a:r>
            <a:br>
              <a:rPr lang="en-US" sz="3200" b="1" dirty="0" smtClean="0">
                <a:latin typeface="Times New Roman" pitchFamily="18" charset="0"/>
                <a:cs typeface="Times New Roman" pitchFamily="18" charset="0"/>
              </a:rPr>
            </a:br>
            <a:r>
              <a:rPr lang="en-US" sz="2800" b="1" dirty="0" smtClean="0">
                <a:solidFill>
                  <a:schemeClr val="tx2"/>
                </a:solidFill>
                <a:latin typeface="Times New Roman" pitchFamily="18" charset="0"/>
                <a:cs typeface="Times New Roman" pitchFamily="18" charset="0"/>
              </a:rPr>
              <a:t>ER Diagram:</a:t>
            </a:r>
            <a:endParaRPr lang="en-US" sz="2800" b="1" dirty="0">
              <a:solidFill>
                <a:schemeClr val="tx2"/>
              </a:solidFill>
              <a:latin typeface="Times New Roman" pitchFamily="18" charset="0"/>
              <a:cs typeface="Times New Roman" pitchFamily="18" charset="0"/>
            </a:endParaRPr>
          </a:p>
        </p:txBody>
      </p:sp>
      <p:pic>
        <p:nvPicPr>
          <p:cNvPr id="6"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83568" y="1988840"/>
            <a:ext cx="7992888" cy="4476750"/>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idx="1"/>
          </p:nvPr>
        </p:nvSpPr>
        <p:spPr>
          <a:xfrm>
            <a:off x="1042988" y="908050"/>
            <a:ext cx="6777037" cy="4924425"/>
          </a:xfrm>
        </p:spPr>
        <p:txBody>
          <a:bodyPr/>
          <a:lstStyle/>
          <a:p>
            <a:pPr algn="just">
              <a:buNone/>
            </a:pPr>
            <a:r>
              <a:rPr lang="en-US" sz="3200" b="1" dirty="0" smtClean="0">
                <a:solidFill>
                  <a:schemeClr val="accent1"/>
                </a:solidFill>
                <a:latin typeface="Times New Roman" pitchFamily="18" charset="0"/>
                <a:cs typeface="Times New Roman" pitchFamily="18" charset="0"/>
              </a:rPr>
              <a:t> DATABASE TABLES:</a:t>
            </a:r>
          </a:p>
          <a:p>
            <a:pPr algn="just">
              <a:buNone/>
            </a:pPr>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Admin</a:t>
            </a:r>
          </a:p>
          <a:p>
            <a:pPr algn="just"/>
            <a:r>
              <a:rPr lang="en-US" dirty="0" smtClean="0">
                <a:latin typeface="Times New Roman" pitchFamily="18" charset="0"/>
                <a:cs typeface="Times New Roman" pitchFamily="18" charset="0"/>
              </a:rPr>
              <a:t>Customer</a:t>
            </a:r>
          </a:p>
          <a:p>
            <a:pPr algn="just"/>
            <a:r>
              <a:rPr lang="en-US" dirty="0" smtClean="0">
                <a:latin typeface="Times New Roman" pitchFamily="18" charset="0"/>
                <a:cs typeface="Times New Roman" pitchFamily="18" charset="0"/>
              </a:rPr>
              <a:t>Product</a:t>
            </a:r>
          </a:p>
          <a:p>
            <a:pPr algn="just"/>
            <a:r>
              <a:rPr lang="en-US" dirty="0" smtClean="0">
                <a:latin typeface="Times New Roman" pitchFamily="18" charset="0"/>
                <a:cs typeface="Times New Roman" pitchFamily="18" charset="0"/>
              </a:rPr>
              <a:t>Cart</a:t>
            </a:r>
          </a:p>
          <a:p>
            <a:pPr algn="just"/>
            <a:r>
              <a:rPr lang="en-US" dirty="0" smtClean="0">
                <a:latin typeface="Times New Roman" pitchFamily="18" charset="0"/>
                <a:cs typeface="Times New Roman" pitchFamily="18" charset="0"/>
              </a:rPr>
              <a:t>Order</a:t>
            </a:r>
          </a:p>
          <a:p>
            <a:pPr algn="just"/>
            <a:r>
              <a:rPr lang="en-US" dirty="0" smtClean="0">
                <a:latin typeface="Times New Roman" pitchFamily="18" charset="0"/>
                <a:cs typeface="Times New Roman" pitchFamily="18" charset="0"/>
              </a:rPr>
              <a:t>Door details</a:t>
            </a:r>
          </a:p>
          <a:p>
            <a:pPr algn="just"/>
            <a:r>
              <a:rPr lang="en-US" dirty="0" smtClean="0">
                <a:latin typeface="Times New Roman" pitchFamily="18" charset="0"/>
                <a:cs typeface="Times New Roman" pitchFamily="18" charset="0"/>
              </a:rPr>
              <a:t>Payment</a:t>
            </a:r>
          </a:p>
          <a:p>
            <a:endParaRPr lang="en-US" dirty="0" smtClean="0"/>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1544</TotalTime>
  <Words>965</Words>
  <Application>Microsoft Office PowerPoint</Application>
  <PresentationFormat>On-screen Show (4:3)</PresentationFormat>
  <Paragraphs>376</Paragraphs>
  <Slides>32</Slides>
  <Notes>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Austin</vt:lpstr>
      <vt:lpstr>                   E-COMMERCE          </vt:lpstr>
      <vt:lpstr>ABSTRACT: </vt:lpstr>
      <vt:lpstr>CONTENT:</vt:lpstr>
      <vt:lpstr>Slide 4</vt:lpstr>
      <vt:lpstr> </vt:lpstr>
      <vt:lpstr>Slide 6</vt:lpstr>
      <vt:lpstr>REQUIREMENTS &amp; SPECIFICATION:</vt:lpstr>
      <vt:lpstr>DATABASE DESIGN: ER Diagram:</vt:lpstr>
      <vt:lpstr>Slide 9</vt:lpstr>
      <vt:lpstr>Slide 10</vt:lpstr>
      <vt:lpstr>Slide 11</vt:lpstr>
      <vt:lpstr>Slide 12</vt:lpstr>
      <vt:lpstr>Slide 13</vt:lpstr>
      <vt:lpstr>USECASE DIAGRAMS:</vt:lpstr>
      <vt:lpstr>SEQUENCE DIAGRAM:</vt:lpstr>
      <vt:lpstr>DATA FLOW DIAGRAM:</vt:lpstr>
      <vt:lpstr>DATABASE MODULES:</vt:lpstr>
      <vt:lpstr>Customer Role:</vt:lpstr>
      <vt:lpstr>   Order Placing:</vt:lpstr>
      <vt:lpstr>TEST CASES:</vt:lpstr>
      <vt:lpstr>Customer Registration:</vt:lpstr>
      <vt:lpstr>Adding Products:</vt:lpstr>
      <vt:lpstr>OUTPUT SCREENS:  Homepage:</vt:lpstr>
      <vt:lpstr>Admin Page: Adding Products by admin</vt:lpstr>
      <vt:lpstr>Admin Page: View Products</vt:lpstr>
      <vt:lpstr>Customer Page:</vt:lpstr>
      <vt:lpstr>Viewing Products by customer:</vt:lpstr>
      <vt:lpstr>Adding Product to cart:</vt:lpstr>
      <vt:lpstr>Placing the order by Customer:</vt:lpstr>
      <vt:lpstr>CONCLUSION &amp; FUTURE SCOPE:</vt:lpstr>
      <vt:lpstr>REFERENCES:</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301</dc:creator>
  <cp:lastModifiedBy>userr</cp:lastModifiedBy>
  <cp:revision>147</cp:revision>
  <dcterms:created xsi:type="dcterms:W3CDTF">2019-01-08T09:42:09Z</dcterms:created>
  <dcterms:modified xsi:type="dcterms:W3CDTF">2019-04-03T05:13:27Z</dcterms:modified>
</cp:coreProperties>
</file>